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8" r:id="rId2"/>
    <p:sldId id="296" r:id="rId3"/>
    <p:sldId id="297" r:id="rId4"/>
    <p:sldId id="298" r:id="rId5"/>
    <p:sldId id="299" r:id="rId6"/>
    <p:sldId id="301" r:id="rId7"/>
    <p:sldId id="291" r:id="rId8"/>
    <p:sldId id="295" r:id="rId9"/>
    <p:sldId id="294" r:id="rId10"/>
    <p:sldId id="293" r:id="rId11"/>
    <p:sldId id="304" r:id="rId12"/>
    <p:sldId id="303" r:id="rId13"/>
    <p:sldId id="302" r:id="rId14"/>
    <p:sldId id="292" r:id="rId15"/>
    <p:sldId id="305" r:id="rId16"/>
    <p:sldId id="307" r:id="rId17"/>
    <p:sldId id="306" r:id="rId18"/>
    <p:sldId id="309" r:id="rId19"/>
    <p:sldId id="310" r:id="rId20"/>
    <p:sldId id="308" r:id="rId21"/>
    <p:sldId id="311" r:id="rId22"/>
    <p:sldId id="312" r:id="rId23"/>
    <p:sldId id="313" r:id="rId24"/>
    <p:sldId id="316" r:id="rId25"/>
    <p:sldId id="314" r:id="rId26"/>
    <p:sldId id="315"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77864" autoAdjust="0"/>
  </p:normalViewPr>
  <p:slideViewPr>
    <p:cSldViewPr snapToGrid="0">
      <p:cViewPr varScale="1">
        <p:scale>
          <a:sx n="52" d="100"/>
          <a:sy n="52" d="100"/>
        </p:scale>
        <p:origin x="1396" y="60"/>
      </p:cViewPr>
      <p:guideLst/>
    </p:cSldViewPr>
  </p:slideViewPr>
  <p:outlineViewPr>
    <p:cViewPr>
      <p:scale>
        <a:sx n="33" d="100"/>
        <a:sy n="33" d="100"/>
      </p:scale>
      <p:origin x="0" y="-252"/>
    </p:cViewPr>
  </p:outlineViewPr>
  <p:notesTextViewPr>
    <p:cViewPr>
      <p:scale>
        <a:sx n="1" d="1"/>
        <a:sy n="1" d="1"/>
      </p:scale>
      <p:origin x="0" y="0"/>
    </p:cViewPr>
  </p:notesTextViewPr>
  <p:notesViewPr>
    <p:cSldViewPr snapToGrid="0">
      <p:cViewPr varScale="1">
        <p:scale>
          <a:sx n="77" d="100"/>
          <a:sy n="77" d="100"/>
        </p:scale>
        <p:origin x="144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B1D756A-1DE0-46F5-AFCD-3689D3A1AB24}" type="datetimeFigureOut">
              <a:rPr lang="en-US" smtClean="0"/>
              <a:t>5/7/2021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AEE5E30-DD28-4BA0-81AE-4BCB0419629F}" type="slidenum">
              <a:rPr lang="en-US" smtClean="0"/>
              <a:t>‹#›</a:t>
            </a:fld>
            <a:endParaRPr lang="en-US" dirty="0"/>
          </a:p>
        </p:txBody>
      </p:sp>
    </p:spTree>
    <p:extLst>
      <p:ext uri="{BB962C8B-B14F-4D97-AF65-F5344CB8AC3E}">
        <p14:creationId xmlns:p14="http://schemas.microsoft.com/office/powerpoint/2010/main" val="3571316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75FC2B0-FB49-4F93-A775-1C54C6BA1AFF}" type="datetimeFigureOut">
              <a:rPr lang="en-US" smtClean="0"/>
              <a:t>5/7/2021</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F992ED5-CB44-4C64-92EC-60B1495CC1DF}" type="slidenum">
              <a:rPr lang="en-US" smtClean="0"/>
              <a:t>‹#›</a:t>
            </a:fld>
            <a:endParaRPr lang="en-US" dirty="0"/>
          </a:p>
        </p:txBody>
      </p:sp>
    </p:spTree>
    <p:extLst>
      <p:ext uri="{BB962C8B-B14F-4D97-AF65-F5344CB8AC3E}">
        <p14:creationId xmlns:p14="http://schemas.microsoft.com/office/powerpoint/2010/main" val="534924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F992ED5-CB44-4C64-92EC-60B1495CC1DF}" type="slidenum">
              <a:rPr lang="en-US" smtClean="0"/>
              <a:t>1</a:t>
            </a:fld>
            <a:endParaRPr lang="en-US" dirty="0"/>
          </a:p>
        </p:txBody>
      </p:sp>
    </p:spTree>
    <p:extLst>
      <p:ext uri="{BB962C8B-B14F-4D97-AF65-F5344CB8AC3E}">
        <p14:creationId xmlns:p14="http://schemas.microsoft.com/office/powerpoint/2010/main" val="1173624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a:solidFill>
                  <a:schemeClr val="tx1"/>
                </a:solidFill>
                <a:effectLst/>
                <a:latin typeface="+mn-lt"/>
                <a:ea typeface="+mn-ea"/>
                <a:cs typeface="+mn-cs"/>
              </a:rPr>
              <a:t>Student Orientation:</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Through our Pathways for Academic Career and Employment (PACE), our community colleges provide a robust and intensive intake service through embedded Pathway Navigators. These navigators provide case management services in combination with counseling and advising to ensure academic and employment training on a chosen pathway.  The orientation and intake should build upon the preparatory course requirement and familiarize students with the specific college’s policies, campus resources, student rights, and the institution’s academic standards and requirements. Orientation should also include information regarding support services (34 CFR 688.156 (c)(1)).</a:t>
            </a:r>
          </a:p>
          <a:p>
            <a:pPr lvl="0"/>
            <a:r>
              <a:rPr lang="en-US" sz="1200" kern="1200" dirty="0">
                <a:solidFill>
                  <a:schemeClr val="tx1"/>
                </a:solidFill>
                <a:effectLst/>
                <a:latin typeface="+mn-lt"/>
                <a:ea typeface="+mn-ea"/>
                <a:cs typeface="+mn-cs"/>
              </a:rPr>
              <a:t>Satisfactory academic progress measures will be used to monitor the progress and success of ATB students. Students should understand and agree to the ATB process requirements and expectations. Students should understand the correlation between meeting these requirements and maintaining student financial aid eligibility. Use of a contract for student participation will be required.</a:t>
            </a:r>
          </a:p>
          <a:p>
            <a:r>
              <a:rPr lang="en-US" sz="1200" b="1" u="sng" kern="1200" dirty="0">
                <a:solidFill>
                  <a:schemeClr val="tx1"/>
                </a:solidFill>
                <a:effectLst/>
                <a:latin typeface="+mn-lt"/>
                <a:ea typeface="+mn-ea"/>
                <a:cs typeface="+mn-cs"/>
              </a:rPr>
              <a:t>Adult Education and Literacy Services:</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Basic education and English as a Second Language services must be incorporated into the services provided for an ATB student and be provided as appropriate to each student’s needs. Services must be free for students and provided by professional tutors and instructors. Services may be classroom-based or delivered by online/virtual services. The WIOA Title II provider must monitor all ATB students’ participation in educational activities, and student participation for attendance hours will be tracked and reported quarterly. Progression in adult education and literacy services will be tracked through progress assessments. Furthermore, the DE supports the best practice of conducting student assessments across multiple measures, and colleges within our system are also encouraged to consider career interests and non-cognitive factors with the aim of developing comprehensive student assessment profiles (34 CFR 688.156 (c)(2)). </a:t>
            </a:r>
          </a:p>
          <a:p>
            <a:r>
              <a:rPr lang="en-US" sz="1200" b="1" u="sng" kern="1200" dirty="0">
                <a:solidFill>
                  <a:schemeClr val="tx1"/>
                </a:solidFill>
                <a:effectLst/>
                <a:latin typeface="+mn-lt"/>
                <a:ea typeface="+mn-ea"/>
                <a:cs typeface="+mn-cs"/>
              </a:rPr>
              <a:t>Connecting Academic Goals to Career Pathways:</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Through PACE, our community colleges provide a robust and intensive intake service through embedded Pathway Navigators. These navigators provide case management services in combination with counseling and advising to ensure academic and employment training on a chosen pathway. Students must be provided ongoing professional assistance in developing and mapping out their educational and career goals as developed in the preparatory requirement. Students should be able to access their educational information for the purpose of monitoring their own progress towards these goals. Students should be made aware of the clear connections between their academic and career goals, and they should also be provided with educational and training opportunities that are directly applicable to their desired career or industry. Use of Iowa specific occupational information will continue to be in place to assist each student in their career development. Students will also be instructed in the process of making changes or modifications to their academic plan and how these modifications may affect their career goals (34 CFR 688.156 (c)(4)).</a:t>
            </a:r>
          </a:p>
          <a:p>
            <a:r>
              <a:rPr lang="en-US" sz="1200" b="1" u="sng" kern="1200" dirty="0">
                <a:solidFill>
                  <a:schemeClr val="tx1"/>
                </a:solidFill>
                <a:effectLst/>
                <a:latin typeface="+mn-lt"/>
                <a:ea typeface="+mn-ea"/>
                <a:cs typeface="+mn-cs"/>
              </a:rPr>
              <a:t>Counseling and Advising:</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terms </a:t>
            </a:r>
            <a:r>
              <a:rPr lang="en-US" sz="1200" i="1" kern="1200" dirty="0">
                <a:solidFill>
                  <a:schemeClr val="tx1"/>
                </a:solidFill>
                <a:effectLst/>
                <a:latin typeface="+mn-lt"/>
                <a:ea typeface="+mn-ea"/>
                <a:cs typeface="+mn-cs"/>
              </a:rPr>
              <a:t>counseling </a:t>
            </a:r>
            <a:r>
              <a:rPr lang="en-US" sz="1200" kern="1200" dirty="0">
                <a:solidFill>
                  <a:schemeClr val="tx1"/>
                </a:solidFill>
                <a:effectLst/>
                <a:latin typeface="+mn-lt"/>
                <a:ea typeface="+mn-ea"/>
                <a:cs typeface="+mn-cs"/>
              </a:rPr>
              <a:t>and </a:t>
            </a:r>
            <a:r>
              <a:rPr lang="en-US" sz="1200" i="1" kern="1200" dirty="0">
                <a:solidFill>
                  <a:schemeClr val="tx1"/>
                </a:solidFill>
                <a:effectLst/>
                <a:latin typeface="+mn-lt"/>
                <a:ea typeface="+mn-ea"/>
                <a:cs typeface="+mn-cs"/>
              </a:rPr>
              <a:t>advising </a:t>
            </a:r>
            <a:r>
              <a:rPr lang="en-US" sz="1200" kern="1200" dirty="0">
                <a:solidFill>
                  <a:schemeClr val="tx1"/>
                </a:solidFill>
                <a:effectLst/>
                <a:latin typeface="+mn-lt"/>
                <a:ea typeface="+mn-ea"/>
                <a:cs typeface="+mn-cs"/>
              </a:rPr>
              <a:t>might also be referred to as </a:t>
            </a:r>
            <a:r>
              <a:rPr lang="en-US" sz="1200" i="1" kern="1200" dirty="0">
                <a:solidFill>
                  <a:schemeClr val="tx1"/>
                </a:solidFill>
                <a:effectLst/>
                <a:latin typeface="+mn-lt"/>
                <a:ea typeface="+mn-ea"/>
                <a:cs typeface="+mn-cs"/>
              </a:rPr>
              <a:t>case management</a:t>
            </a:r>
            <a:r>
              <a:rPr lang="en-US" sz="1200" kern="1200" dirty="0">
                <a:solidFill>
                  <a:schemeClr val="tx1"/>
                </a:solidFill>
                <a:effectLst/>
                <a:latin typeface="+mn-lt"/>
                <a:ea typeface="+mn-ea"/>
                <a:cs typeface="+mn-cs"/>
              </a:rPr>
              <a:t>, which is similar to the current PACE and Gap models currently being used by all of the Iowa community colleges, along with our adult education and literacy services offered by WIOA Title II providers. This service will be customized to each student, and it will include components of a holistic student support model. Other important provisions of this mandatory service will be assisting students in creating personal education plans that map their academic goals to career goals, identifying academic and non-academic supports, and addressing the function(s) of financial aid or other financial resources that will help the student reach their goals. The Iowa process will require a multi-faceted approach to counseling/advising services, this includes providing career, academic, and financial information as needed (34 CFR 688.156 (c)(5)). Refer to the details provided in the Program Design related to the role that Iowa’s PACE will play in case management and wrap around support for ATB participants.</a:t>
            </a:r>
          </a:p>
          <a:p>
            <a:pPr lvl="0"/>
            <a:r>
              <a:rPr lang="en-US" sz="1200" kern="1200" dirty="0">
                <a:solidFill>
                  <a:schemeClr val="tx1"/>
                </a:solidFill>
                <a:effectLst/>
                <a:latin typeface="+mn-lt"/>
                <a:ea typeface="+mn-ea"/>
                <a:cs typeface="+mn-cs"/>
              </a:rPr>
              <a:t>The student must enroll in a Title IV eligible program with a goal of completing the program. The college should not enroll a student in an educational program that is not consistent with the student’s career and educational goals.</a:t>
            </a:r>
          </a:p>
          <a:p>
            <a:r>
              <a:rPr lang="en-US" sz="1200" b="1" u="sng" kern="1200" dirty="0">
                <a:solidFill>
                  <a:schemeClr val="tx1"/>
                </a:solidFill>
                <a:effectLst/>
                <a:latin typeface="+mn-lt"/>
                <a:ea typeface="+mn-ea"/>
                <a:cs typeface="+mn-cs"/>
              </a:rPr>
              <a:t>Measuring Progress and Student Follow-up:</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Students must be provided with follow-up regarding their classroom performance and any progress made towards their educational and career goals.  Managed enrollment is a best practice for all of our programs. For PACE and Gap, eligibility is based on required attendance, face-to-face monitoring and completion of the program. These follow-up services must be provided by teachers, counselors, case managers, advisors, and/or others who are appropriately trained to function in such a role ((34 CFR 688.156 (c)(6)).</a:t>
            </a:r>
          </a:p>
          <a:p>
            <a:pPr lvl="0"/>
            <a:r>
              <a:rPr lang="en-US" sz="1200" kern="1200" dirty="0">
                <a:solidFill>
                  <a:schemeClr val="tx1"/>
                </a:solidFill>
                <a:effectLst/>
                <a:latin typeface="+mn-lt"/>
                <a:ea typeface="+mn-ea"/>
                <a:cs typeface="+mn-cs"/>
              </a:rPr>
              <a:t>Elements of satisfactory progress could include attainment of milestones like gaining an educational functioning level as assessed by CASAS and/or TABE, passing one or more </a:t>
            </a:r>
            <a:r>
              <a:rPr lang="en-US" sz="1200" kern="1200" dirty="0" err="1">
                <a:solidFill>
                  <a:schemeClr val="tx1"/>
                </a:solidFill>
                <a:effectLst/>
                <a:latin typeface="+mn-lt"/>
                <a:ea typeface="+mn-ea"/>
                <a:cs typeface="+mn-cs"/>
              </a:rPr>
              <a:t>HiSET</a:t>
            </a:r>
            <a:r>
              <a:rPr lang="en-US" sz="1200" kern="1200" dirty="0">
                <a:solidFill>
                  <a:schemeClr val="tx1"/>
                </a:solidFill>
                <a:effectLst/>
                <a:latin typeface="+mn-lt"/>
                <a:ea typeface="+mn-ea"/>
                <a:cs typeface="+mn-cs"/>
              </a:rPr>
              <a:t> tests, or successful course completions. Other elements of progress could include required adult education and literacy quarterly attendance, attendance at required case management meetings, and other requirements set by the college.</a:t>
            </a:r>
          </a:p>
          <a:p>
            <a:endParaRPr lang="en-US" dirty="0"/>
          </a:p>
        </p:txBody>
      </p:sp>
      <p:sp>
        <p:nvSpPr>
          <p:cNvPr id="4" name="Slide Number Placeholder 3"/>
          <p:cNvSpPr>
            <a:spLocks noGrp="1"/>
          </p:cNvSpPr>
          <p:nvPr>
            <p:ph type="sldNum" sz="quarter" idx="5"/>
          </p:nvPr>
        </p:nvSpPr>
        <p:spPr/>
        <p:txBody>
          <a:bodyPr/>
          <a:lstStyle/>
          <a:p>
            <a:fld id="{0F992ED5-CB44-4C64-92EC-60B1495CC1DF}" type="slidenum">
              <a:rPr lang="en-US" smtClean="0"/>
              <a:t>18</a:t>
            </a:fld>
            <a:endParaRPr lang="en-US" dirty="0"/>
          </a:p>
        </p:txBody>
      </p:sp>
    </p:spTree>
    <p:extLst>
      <p:ext uri="{BB962C8B-B14F-4D97-AF65-F5344CB8AC3E}">
        <p14:creationId xmlns:p14="http://schemas.microsoft.com/office/powerpoint/2010/main" val="1582309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IET includes Adult Education and Literacy Activities , Workforce Preparation Activities and Workforce Training integrated, aligned and done concurrently and contextually along a career pathway for the purposes of employment.  FYI, IELCE is Integrated English Literacy and Civics Education – civics and language acquisition.</a:t>
            </a:r>
          </a:p>
        </p:txBody>
      </p:sp>
      <p:sp>
        <p:nvSpPr>
          <p:cNvPr id="4" name="Slide Number Placeholder 3"/>
          <p:cNvSpPr>
            <a:spLocks noGrp="1"/>
          </p:cNvSpPr>
          <p:nvPr>
            <p:ph type="sldNum" sz="quarter" idx="5"/>
          </p:nvPr>
        </p:nvSpPr>
        <p:spPr/>
        <p:txBody>
          <a:bodyPr/>
          <a:lstStyle/>
          <a:p>
            <a:fld id="{0F992ED5-CB44-4C64-92EC-60B1495CC1DF}" type="slidenum">
              <a:rPr lang="en-US" smtClean="0"/>
              <a:t>21</a:t>
            </a:fld>
            <a:endParaRPr lang="en-US" dirty="0"/>
          </a:p>
        </p:txBody>
      </p:sp>
    </p:spTree>
    <p:extLst>
      <p:ext uri="{BB962C8B-B14F-4D97-AF65-F5344CB8AC3E}">
        <p14:creationId xmlns:p14="http://schemas.microsoft.com/office/powerpoint/2010/main" val="901634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regents have the exact same debt rate at 55%</a:t>
            </a:r>
          </a:p>
        </p:txBody>
      </p:sp>
      <p:sp>
        <p:nvSpPr>
          <p:cNvPr id="4" name="Slide Number Placeholder 3"/>
          <p:cNvSpPr>
            <a:spLocks noGrp="1"/>
          </p:cNvSpPr>
          <p:nvPr>
            <p:ph type="sldNum" sz="quarter" idx="5"/>
          </p:nvPr>
        </p:nvSpPr>
        <p:spPr/>
        <p:txBody>
          <a:bodyPr/>
          <a:lstStyle/>
          <a:p>
            <a:fld id="{0F992ED5-CB44-4C64-92EC-60B1495CC1DF}" type="slidenum">
              <a:rPr lang="en-US" smtClean="0"/>
              <a:t>25</a:t>
            </a:fld>
            <a:endParaRPr lang="en-US" dirty="0"/>
          </a:p>
        </p:txBody>
      </p:sp>
    </p:spTree>
    <p:extLst>
      <p:ext uri="{BB962C8B-B14F-4D97-AF65-F5344CB8AC3E}">
        <p14:creationId xmlns:p14="http://schemas.microsoft.com/office/powerpoint/2010/main" val="174727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about equity!</a:t>
            </a:r>
          </a:p>
        </p:txBody>
      </p:sp>
      <p:sp>
        <p:nvSpPr>
          <p:cNvPr id="4" name="Slide Number Placeholder 3"/>
          <p:cNvSpPr>
            <a:spLocks noGrp="1"/>
          </p:cNvSpPr>
          <p:nvPr>
            <p:ph type="sldNum" sz="quarter" idx="5"/>
          </p:nvPr>
        </p:nvSpPr>
        <p:spPr/>
        <p:txBody>
          <a:bodyPr/>
          <a:lstStyle/>
          <a:p>
            <a:fld id="{0F992ED5-CB44-4C64-92EC-60B1495CC1DF}" type="slidenum">
              <a:rPr lang="en-US" smtClean="0"/>
              <a:t>4</a:t>
            </a:fld>
            <a:endParaRPr lang="en-US" dirty="0"/>
          </a:p>
        </p:txBody>
      </p:sp>
    </p:spTree>
    <p:extLst>
      <p:ext uri="{BB962C8B-B14F-4D97-AF65-F5344CB8AC3E}">
        <p14:creationId xmlns:p14="http://schemas.microsoft.com/office/powerpoint/2010/main" val="94876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More emphasis on helping adults concurrently achieve their educational goals and less on increasing enrollment numbers. </a:t>
            </a:r>
            <a:r>
              <a:rPr lang="en-US" dirty="0" err="1">
                <a:solidFill>
                  <a:srgbClr val="FF0000"/>
                </a:solidFill>
              </a:rPr>
              <a:t>AtB</a:t>
            </a:r>
            <a:r>
              <a:rPr lang="en-US" dirty="0">
                <a:solidFill>
                  <a:srgbClr val="FF0000"/>
                </a:solidFill>
              </a:rPr>
              <a:t> allows adults to work toward their HSED while enrolled in contextualized post secondary courses to achieve in demand certifications in less time, less time focused on sequential completion and more time spent accelerating access to training programs. </a:t>
            </a:r>
          </a:p>
        </p:txBody>
      </p:sp>
      <p:sp>
        <p:nvSpPr>
          <p:cNvPr id="4" name="Slide Number Placeholder 3"/>
          <p:cNvSpPr>
            <a:spLocks noGrp="1"/>
          </p:cNvSpPr>
          <p:nvPr>
            <p:ph type="sldNum" sz="quarter" idx="5"/>
          </p:nvPr>
        </p:nvSpPr>
        <p:spPr/>
        <p:txBody>
          <a:bodyPr/>
          <a:lstStyle/>
          <a:p>
            <a:fld id="{0F992ED5-CB44-4C64-92EC-60B1495CC1DF}" type="slidenum">
              <a:rPr lang="en-US" smtClean="0"/>
              <a:t>5</a:t>
            </a:fld>
            <a:endParaRPr lang="en-US" dirty="0"/>
          </a:p>
        </p:txBody>
      </p:sp>
    </p:spTree>
    <p:extLst>
      <p:ext uri="{BB962C8B-B14F-4D97-AF65-F5344CB8AC3E}">
        <p14:creationId xmlns:p14="http://schemas.microsoft.com/office/powerpoint/2010/main" val="245793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rPr>
              <a:t>Yay Iowa!!!</a:t>
            </a:r>
          </a:p>
        </p:txBody>
      </p:sp>
      <p:sp>
        <p:nvSpPr>
          <p:cNvPr id="4" name="Slide Number Placeholder 3"/>
          <p:cNvSpPr>
            <a:spLocks noGrp="1"/>
          </p:cNvSpPr>
          <p:nvPr>
            <p:ph type="sldNum" sz="quarter" idx="10"/>
          </p:nvPr>
        </p:nvSpPr>
        <p:spPr/>
        <p:txBody>
          <a:bodyPr/>
          <a:lstStyle/>
          <a:p>
            <a:fld id="{0F992ED5-CB44-4C64-92EC-60B1495CC1DF}" type="slidenum">
              <a:rPr lang="en-US" smtClean="0"/>
              <a:t>7</a:t>
            </a:fld>
            <a:endParaRPr lang="en-US" dirty="0"/>
          </a:p>
        </p:txBody>
      </p:sp>
    </p:spTree>
    <p:extLst>
      <p:ext uri="{BB962C8B-B14F-4D97-AF65-F5344CB8AC3E}">
        <p14:creationId xmlns:p14="http://schemas.microsoft.com/office/powerpoint/2010/main" val="1468873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currently approved or provisionally approve Federal </a:t>
            </a:r>
            <a:r>
              <a:rPr lang="en-US" dirty="0" err="1"/>
              <a:t>AtB</a:t>
            </a:r>
            <a:r>
              <a:rPr lang="en-US" dirty="0"/>
              <a:t> test as of November 2020.  The Accuplacer most likely being the most prevalent in Iowa.</a:t>
            </a:r>
          </a:p>
        </p:txBody>
      </p:sp>
      <p:sp>
        <p:nvSpPr>
          <p:cNvPr id="4" name="Slide Number Placeholder 3"/>
          <p:cNvSpPr>
            <a:spLocks noGrp="1"/>
          </p:cNvSpPr>
          <p:nvPr>
            <p:ph type="sldNum" sz="quarter" idx="5"/>
          </p:nvPr>
        </p:nvSpPr>
        <p:spPr/>
        <p:txBody>
          <a:bodyPr/>
          <a:lstStyle/>
          <a:p>
            <a:fld id="{0F992ED5-CB44-4C64-92EC-60B1495CC1DF}" type="slidenum">
              <a:rPr lang="en-US" smtClean="0"/>
              <a:t>8</a:t>
            </a:fld>
            <a:endParaRPr lang="en-US" dirty="0"/>
          </a:p>
        </p:txBody>
      </p:sp>
    </p:spTree>
    <p:extLst>
      <p:ext uri="{BB962C8B-B14F-4D97-AF65-F5344CB8AC3E}">
        <p14:creationId xmlns:p14="http://schemas.microsoft.com/office/powerpoint/2010/main" val="1509777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Aligned with WIOA definition - </a:t>
            </a:r>
          </a:p>
        </p:txBody>
      </p:sp>
      <p:sp>
        <p:nvSpPr>
          <p:cNvPr id="4" name="Slide Number Placeholder 3"/>
          <p:cNvSpPr>
            <a:spLocks noGrp="1"/>
          </p:cNvSpPr>
          <p:nvPr>
            <p:ph type="sldNum" sz="quarter" idx="5"/>
          </p:nvPr>
        </p:nvSpPr>
        <p:spPr/>
        <p:txBody>
          <a:bodyPr/>
          <a:lstStyle/>
          <a:p>
            <a:fld id="{0F992ED5-CB44-4C64-92EC-60B1495CC1DF}" type="slidenum">
              <a:rPr lang="en-US" smtClean="0"/>
              <a:t>10</a:t>
            </a:fld>
            <a:endParaRPr lang="en-US" dirty="0"/>
          </a:p>
        </p:txBody>
      </p:sp>
    </p:spTree>
    <p:extLst>
      <p:ext uri="{BB962C8B-B14F-4D97-AF65-F5344CB8AC3E}">
        <p14:creationId xmlns:p14="http://schemas.microsoft.com/office/powerpoint/2010/main" val="2500624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highlights help to spell out for the audience.</a:t>
            </a:r>
          </a:p>
        </p:txBody>
      </p:sp>
      <p:sp>
        <p:nvSpPr>
          <p:cNvPr id="4" name="Slide Number Placeholder 3"/>
          <p:cNvSpPr>
            <a:spLocks noGrp="1"/>
          </p:cNvSpPr>
          <p:nvPr>
            <p:ph type="sldNum" sz="quarter" idx="5"/>
          </p:nvPr>
        </p:nvSpPr>
        <p:spPr/>
        <p:txBody>
          <a:bodyPr/>
          <a:lstStyle/>
          <a:p>
            <a:fld id="{0F992ED5-CB44-4C64-92EC-60B1495CC1DF}" type="slidenum">
              <a:rPr lang="en-US" smtClean="0"/>
              <a:t>13</a:t>
            </a:fld>
            <a:endParaRPr lang="en-US" dirty="0"/>
          </a:p>
        </p:txBody>
      </p:sp>
    </p:spTree>
    <p:extLst>
      <p:ext uri="{BB962C8B-B14F-4D97-AF65-F5344CB8AC3E}">
        <p14:creationId xmlns:p14="http://schemas.microsoft.com/office/powerpoint/2010/main" val="1931129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Federal documentation</a:t>
            </a:r>
          </a:p>
        </p:txBody>
      </p:sp>
      <p:sp>
        <p:nvSpPr>
          <p:cNvPr id="4" name="Slide Number Placeholder 3"/>
          <p:cNvSpPr>
            <a:spLocks noGrp="1"/>
          </p:cNvSpPr>
          <p:nvPr>
            <p:ph type="sldNum" sz="quarter" idx="5"/>
          </p:nvPr>
        </p:nvSpPr>
        <p:spPr/>
        <p:txBody>
          <a:bodyPr/>
          <a:lstStyle/>
          <a:p>
            <a:fld id="{0F992ED5-CB44-4C64-92EC-60B1495CC1DF}" type="slidenum">
              <a:rPr lang="en-US" smtClean="0"/>
              <a:t>15</a:t>
            </a:fld>
            <a:endParaRPr lang="en-US" dirty="0"/>
          </a:p>
        </p:txBody>
      </p:sp>
    </p:spTree>
    <p:extLst>
      <p:ext uri="{BB962C8B-B14F-4D97-AF65-F5344CB8AC3E}">
        <p14:creationId xmlns:p14="http://schemas.microsoft.com/office/powerpoint/2010/main" val="6965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992ED5-CB44-4C64-92EC-60B1495CC1DF}" type="slidenum">
              <a:rPr lang="en-US" smtClean="0"/>
              <a:t>16</a:t>
            </a:fld>
            <a:endParaRPr lang="en-US" dirty="0"/>
          </a:p>
        </p:txBody>
      </p:sp>
    </p:spTree>
    <p:extLst>
      <p:ext uri="{BB962C8B-B14F-4D97-AF65-F5344CB8AC3E}">
        <p14:creationId xmlns:p14="http://schemas.microsoft.com/office/powerpoint/2010/main" val="7758081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832100" y="4730749"/>
            <a:ext cx="5829300" cy="1719263"/>
          </a:xfrm>
        </p:spPr>
        <p:txBody>
          <a:bodyPr anchor="ctr" anchorCtr="0"/>
          <a:lstStyle>
            <a:lvl1pPr algn="l">
              <a:defRPr sz="4500" b="1">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608003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760042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1285460" y="0"/>
            <a:ext cx="7229889" cy="1325563"/>
          </a:xfrm>
        </p:spPr>
        <p:txBody>
          <a:bodyPr/>
          <a:lstStyle/>
          <a:p>
            <a:r>
              <a:rPr lang="en-US"/>
              <a:t>Click to edit Master title style</a:t>
            </a:r>
          </a:p>
        </p:txBody>
      </p:sp>
      <p:sp>
        <p:nvSpPr>
          <p:cNvPr id="5" name="Content Placeholder 2"/>
          <p:cNvSpPr>
            <a:spLocks noGrp="1"/>
          </p:cNvSpPr>
          <p:nvPr>
            <p:ph idx="1"/>
          </p:nvPr>
        </p:nvSpPr>
        <p:spPr>
          <a:xfrm>
            <a:off x="1285460" y="1778001"/>
            <a:ext cx="7229889" cy="4521200"/>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041578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66812" y="0"/>
            <a:ext cx="7229889" cy="1325563"/>
          </a:xfrm>
        </p:spPr>
        <p:txBody>
          <a:bodyPr/>
          <a:lstStyle/>
          <a:p>
            <a:r>
              <a:rPr lang="en-US"/>
              <a:t>Click to edit Master title style</a:t>
            </a:r>
          </a:p>
        </p:txBody>
      </p:sp>
      <p:sp>
        <p:nvSpPr>
          <p:cNvPr id="3" name="Content Placeholder 2"/>
          <p:cNvSpPr>
            <a:spLocks noGrp="1"/>
          </p:cNvSpPr>
          <p:nvPr>
            <p:ph sz="half" idx="1"/>
          </p:nvPr>
        </p:nvSpPr>
        <p:spPr>
          <a:xfrm>
            <a:off x="1166812" y="19272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181475" y="19272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909560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1076" y="0"/>
            <a:ext cx="7886700" cy="1325563"/>
          </a:xfrm>
        </p:spPr>
        <p:txBody>
          <a:bodyPr/>
          <a:lstStyle/>
          <a:p>
            <a:r>
              <a:rPr lang="en-US"/>
              <a:t>Click to edit Master title style</a:t>
            </a:r>
          </a:p>
        </p:txBody>
      </p:sp>
      <p:sp>
        <p:nvSpPr>
          <p:cNvPr id="3" name="Text Placeholder 2"/>
          <p:cNvSpPr>
            <a:spLocks noGrp="1"/>
          </p:cNvSpPr>
          <p:nvPr>
            <p:ph type="body" idx="1"/>
          </p:nvPr>
        </p:nvSpPr>
        <p:spPr>
          <a:xfrm>
            <a:off x="791077" y="182721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791077" y="265112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790385" y="182721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90385" y="265112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247277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10860" y="0"/>
            <a:ext cx="7229889" cy="1325563"/>
          </a:xfrm>
        </p:spPr>
        <p:txBody>
          <a:bodyPr/>
          <a:lstStyle/>
          <a:p>
            <a:r>
              <a:rPr lang="en-US"/>
              <a:t>Click to edit Master title style</a:t>
            </a:r>
          </a:p>
        </p:txBody>
      </p:sp>
    </p:spTree>
    <p:extLst>
      <p:ext uri="{BB962C8B-B14F-4D97-AF65-F5344CB8AC3E}">
        <p14:creationId xmlns:p14="http://schemas.microsoft.com/office/powerpoint/2010/main" val="1678010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057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5460" y="0"/>
            <a:ext cx="7229889"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85460" y="1778001"/>
            <a:ext cx="7229889" cy="452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Rectangle 4"/>
          <p:cNvSpPr/>
          <p:nvPr userDrawn="1"/>
        </p:nvSpPr>
        <p:spPr>
          <a:xfrm>
            <a:off x="0" y="6503432"/>
            <a:ext cx="9144000" cy="361950"/>
          </a:xfrm>
          <a:prstGeom prst="rect">
            <a:avLst/>
          </a:prstGeom>
          <a:solidFill>
            <a:schemeClr val="bg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userDrawn="1"/>
        </p:nvSpPr>
        <p:spPr>
          <a:xfrm>
            <a:off x="3724275" y="6496050"/>
            <a:ext cx="5429250" cy="369332"/>
          </a:xfrm>
          <a:prstGeom prst="rect">
            <a:avLst/>
          </a:prstGeom>
          <a:noFill/>
        </p:spPr>
        <p:txBody>
          <a:bodyPr wrap="square" rtlCol="0">
            <a:spAutoFit/>
          </a:bodyPr>
          <a:lstStyle/>
          <a:p>
            <a:pPr algn="r"/>
            <a:r>
              <a:rPr lang="en-US" b="1" spc="300" baseline="0" dirty="0">
                <a:solidFill>
                  <a:schemeClr val="bg1"/>
                </a:solidFill>
              </a:rPr>
              <a:t>IOWA DEPARTMENT OF EDUCATION</a:t>
            </a:r>
          </a:p>
        </p:txBody>
      </p:sp>
    </p:spTree>
    <p:extLst>
      <p:ext uri="{BB962C8B-B14F-4D97-AF65-F5344CB8AC3E}">
        <p14:creationId xmlns:p14="http://schemas.microsoft.com/office/powerpoint/2010/main" val="2946340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l" defTabSz="685800" rtl="0" eaLnBrk="1" latinLnBrk="0" hangingPunct="1">
        <a:lnSpc>
          <a:spcPct val="90000"/>
        </a:lnSpc>
        <a:spcBef>
          <a:spcPct val="0"/>
        </a:spcBef>
        <a:buNone/>
        <a:defRPr sz="3300" b="1" kern="1200">
          <a:solidFill>
            <a:schemeClr val="tx2"/>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Mike.Williams@iow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745" y="3801980"/>
            <a:ext cx="6336254" cy="3056020"/>
          </a:xfrm>
        </p:spPr>
        <p:txBody>
          <a:bodyPr>
            <a:normAutofit/>
          </a:bodyPr>
          <a:lstStyle/>
          <a:p>
            <a:pPr algn="ctr"/>
            <a:r>
              <a:rPr lang="en-US" sz="3200" dirty="0"/>
              <a:t>Iowa Ability to Benefit</a:t>
            </a:r>
            <a:br>
              <a:rPr lang="en-US" sz="3200" dirty="0"/>
            </a:br>
            <a:r>
              <a:rPr lang="en-US" sz="3200" dirty="0"/>
              <a:t>AIWP Conference</a:t>
            </a:r>
            <a:br>
              <a:rPr lang="en-US" sz="3200" dirty="0"/>
            </a:br>
            <a:r>
              <a:rPr lang="en-US" sz="3200" dirty="0"/>
              <a:t>May 7th, 2021</a:t>
            </a:r>
            <a:br>
              <a:rPr lang="en-US" sz="3200" dirty="0"/>
            </a:br>
            <a:r>
              <a:rPr lang="en-US" sz="2400" dirty="0"/>
              <a:t>Mike Williams</a:t>
            </a:r>
          </a:p>
        </p:txBody>
      </p:sp>
    </p:spTree>
    <p:extLst>
      <p:ext uri="{BB962C8B-B14F-4D97-AF65-F5344CB8AC3E}">
        <p14:creationId xmlns:p14="http://schemas.microsoft.com/office/powerpoint/2010/main" val="2472457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8509F-BF1A-46A1-8FF8-E6B512CB9352}"/>
              </a:ext>
            </a:extLst>
          </p:cNvPr>
          <p:cNvSpPr>
            <a:spLocks noGrp="1"/>
          </p:cNvSpPr>
          <p:nvPr>
            <p:ph type="title"/>
          </p:nvPr>
        </p:nvSpPr>
        <p:spPr>
          <a:xfrm>
            <a:off x="839096" y="0"/>
            <a:ext cx="7676254" cy="1325563"/>
          </a:xfrm>
        </p:spPr>
        <p:txBody>
          <a:bodyPr/>
          <a:lstStyle/>
          <a:p>
            <a:r>
              <a:rPr lang="en-US" dirty="0"/>
              <a:t>Brief History of the ATB Provisions </a:t>
            </a:r>
            <a:r>
              <a:rPr lang="en-US" sz="2000" dirty="0"/>
              <a:t>(2)</a:t>
            </a:r>
          </a:p>
        </p:txBody>
      </p:sp>
      <p:sp>
        <p:nvSpPr>
          <p:cNvPr id="3" name="Content Placeholder 2">
            <a:extLst>
              <a:ext uri="{FF2B5EF4-FFF2-40B4-BE49-F238E27FC236}">
                <a16:creationId xmlns:a16="http://schemas.microsoft.com/office/drawing/2014/main" id="{570FC96D-2766-4186-A594-39E61DDADE14}"/>
              </a:ext>
            </a:extLst>
          </p:cNvPr>
          <p:cNvSpPr>
            <a:spLocks noGrp="1"/>
          </p:cNvSpPr>
          <p:nvPr>
            <p:ph idx="1"/>
          </p:nvPr>
        </p:nvSpPr>
        <p:spPr/>
        <p:txBody>
          <a:bodyPr/>
          <a:lstStyle/>
          <a:p>
            <a:r>
              <a:rPr lang="en-US" sz="2400" dirty="0"/>
              <a:t>In 2014, Congress passed a law to allow for a new version of the ATB alternatives, but ONLY for students enrolled in “eligible career pathway programs”</a:t>
            </a:r>
            <a:br>
              <a:rPr lang="en-US" sz="2400" dirty="0"/>
            </a:br>
            <a:endParaRPr lang="en-US" sz="2400" dirty="0"/>
          </a:p>
          <a:p>
            <a:r>
              <a:rPr lang="en-US" sz="2400" dirty="0"/>
              <a:t>In 2016, Congress passed a law that revised the definition of an eligible career pathway program and eliminated the career pathway alternative Pell Grant disbursement schedules.</a:t>
            </a:r>
          </a:p>
          <a:p>
            <a:endParaRPr lang="en-US" dirty="0"/>
          </a:p>
        </p:txBody>
      </p:sp>
    </p:spTree>
    <p:extLst>
      <p:ext uri="{BB962C8B-B14F-4D97-AF65-F5344CB8AC3E}">
        <p14:creationId xmlns:p14="http://schemas.microsoft.com/office/powerpoint/2010/main" val="509037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42E18-09D4-41AD-9E64-C62CFA47431E}"/>
              </a:ext>
            </a:extLst>
          </p:cNvPr>
          <p:cNvSpPr>
            <a:spLocks noGrp="1"/>
          </p:cNvSpPr>
          <p:nvPr>
            <p:ph type="title"/>
          </p:nvPr>
        </p:nvSpPr>
        <p:spPr/>
        <p:txBody>
          <a:bodyPr/>
          <a:lstStyle/>
          <a:p>
            <a:r>
              <a:rPr lang="en-US" sz="3600" dirty="0"/>
              <a:t>What are Eligible Career Pathway Programs?</a:t>
            </a:r>
            <a:endParaRPr lang="en-US" dirty="0"/>
          </a:p>
        </p:txBody>
      </p:sp>
      <p:sp>
        <p:nvSpPr>
          <p:cNvPr id="3" name="Content Placeholder 2">
            <a:extLst>
              <a:ext uri="{FF2B5EF4-FFF2-40B4-BE49-F238E27FC236}">
                <a16:creationId xmlns:a16="http://schemas.microsoft.com/office/drawing/2014/main" id="{37D2C373-13B6-4C24-807F-E2B4AFB9B82B}"/>
              </a:ext>
            </a:extLst>
          </p:cNvPr>
          <p:cNvSpPr>
            <a:spLocks noGrp="1"/>
          </p:cNvSpPr>
          <p:nvPr>
            <p:ph idx="1"/>
          </p:nvPr>
        </p:nvSpPr>
        <p:spPr/>
        <p:txBody>
          <a:bodyPr/>
          <a:lstStyle/>
          <a:p>
            <a:r>
              <a:rPr lang="en-US" dirty="0"/>
              <a:t>The term “eligible career pathway program” is defined in the Higher Education Act.  According to the 2016 law, an eligible career pathway program must:</a:t>
            </a:r>
          </a:p>
          <a:p>
            <a:pPr lvl="1"/>
            <a:r>
              <a:rPr lang="en-US" dirty="0"/>
              <a:t>Align with the skill needs of industries in the economy of the State or regional economy involved</a:t>
            </a:r>
          </a:p>
          <a:p>
            <a:pPr lvl="1"/>
            <a:endParaRPr lang="en-US" dirty="0"/>
          </a:p>
          <a:p>
            <a:pPr lvl="1"/>
            <a:r>
              <a:rPr lang="en-US" dirty="0"/>
              <a:t>Prepare an individual to be successful in any of a full range of secondary or postsecondary education options, including apprenticeships registered under the Act of August 16, 1937 (commonly known as the ‘National Apprenticeship Act’; 50 Stat. 664, chapter 663; 29 U.S.C. 50 et seq.)</a:t>
            </a:r>
          </a:p>
          <a:p>
            <a:pPr lvl="1"/>
            <a:endParaRPr lang="en-US" dirty="0"/>
          </a:p>
          <a:p>
            <a:pPr lvl="1"/>
            <a:r>
              <a:rPr lang="en-US" dirty="0"/>
              <a:t>Include counseling to support an individual in achieving  the individual’s education and career goals</a:t>
            </a:r>
          </a:p>
          <a:p>
            <a:endParaRPr lang="en-US" dirty="0"/>
          </a:p>
        </p:txBody>
      </p:sp>
    </p:spTree>
    <p:extLst>
      <p:ext uri="{BB962C8B-B14F-4D97-AF65-F5344CB8AC3E}">
        <p14:creationId xmlns:p14="http://schemas.microsoft.com/office/powerpoint/2010/main" val="2063384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EF28E-981E-4531-88BC-CC9552C76DA9}"/>
              </a:ext>
            </a:extLst>
          </p:cNvPr>
          <p:cNvSpPr>
            <a:spLocks noGrp="1"/>
          </p:cNvSpPr>
          <p:nvPr>
            <p:ph type="title"/>
          </p:nvPr>
        </p:nvSpPr>
        <p:spPr/>
        <p:txBody>
          <a:bodyPr/>
          <a:lstStyle/>
          <a:p>
            <a:r>
              <a:rPr lang="en-US" sz="3600" dirty="0"/>
              <a:t>What are Eligible Career Pathway Programs? (</a:t>
            </a:r>
            <a:r>
              <a:rPr lang="en-US" sz="3600" dirty="0" err="1"/>
              <a:t>Con’t</a:t>
            </a:r>
            <a:r>
              <a:rPr lang="en-US" sz="3600" dirty="0"/>
              <a:t>)</a:t>
            </a:r>
            <a:endParaRPr lang="en-US" dirty="0"/>
          </a:p>
        </p:txBody>
      </p:sp>
      <p:sp>
        <p:nvSpPr>
          <p:cNvPr id="3" name="Content Placeholder 2">
            <a:extLst>
              <a:ext uri="{FF2B5EF4-FFF2-40B4-BE49-F238E27FC236}">
                <a16:creationId xmlns:a16="http://schemas.microsoft.com/office/drawing/2014/main" id="{DA405F0E-5000-43E9-A854-A29585207E64}"/>
              </a:ext>
            </a:extLst>
          </p:cNvPr>
          <p:cNvSpPr>
            <a:spLocks noGrp="1"/>
          </p:cNvSpPr>
          <p:nvPr>
            <p:ph idx="1"/>
          </p:nvPr>
        </p:nvSpPr>
        <p:spPr/>
        <p:txBody>
          <a:bodyPr/>
          <a:lstStyle/>
          <a:p>
            <a:r>
              <a:rPr lang="en-US" dirty="0"/>
              <a:t>An “eligible career pathway program” must also:</a:t>
            </a:r>
          </a:p>
          <a:p>
            <a:pPr lvl="1"/>
            <a:r>
              <a:rPr lang="en-US" dirty="0"/>
              <a:t>Include, as appropriate, education offered concurrently with and in the same context as workforce preparation activities and training for a specific occupation or occupational cluster</a:t>
            </a:r>
            <a:br>
              <a:rPr lang="en-US" dirty="0"/>
            </a:br>
            <a:endParaRPr lang="en-US" dirty="0"/>
          </a:p>
          <a:p>
            <a:pPr lvl="1"/>
            <a:r>
              <a:rPr lang="en-US" dirty="0"/>
              <a:t>Organize education, training, and other services to meet the particular needs of an individual in a manner that accelerates the educational and career advancement of the individual to the extent practicable</a:t>
            </a:r>
          </a:p>
          <a:p>
            <a:pPr lvl="1"/>
            <a:endParaRPr lang="en-US" dirty="0"/>
          </a:p>
          <a:p>
            <a:pPr lvl="1"/>
            <a:r>
              <a:rPr lang="en-US" dirty="0"/>
              <a:t>Enable an individual to attain a high school diploma or its recognized equivalent, and at least one recognized postsecondary credential; and </a:t>
            </a:r>
          </a:p>
          <a:p>
            <a:pPr lvl="1"/>
            <a:endParaRPr lang="en-US" dirty="0"/>
          </a:p>
          <a:p>
            <a:pPr lvl="1"/>
            <a:r>
              <a:rPr lang="en-US" dirty="0"/>
              <a:t>Help an individual enter or advance within a specific occupation or occupational cluster</a:t>
            </a:r>
          </a:p>
          <a:p>
            <a:endParaRPr lang="en-US" dirty="0"/>
          </a:p>
        </p:txBody>
      </p:sp>
    </p:spTree>
    <p:extLst>
      <p:ext uri="{BB962C8B-B14F-4D97-AF65-F5344CB8AC3E}">
        <p14:creationId xmlns:p14="http://schemas.microsoft.com/office/powerpoint/2010/main" val="2872101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6C451-7784-4767-AFC6-FD972B063974}"/>
              </a:ext>
            </a:extLst>
          </p:cNvPr>
          <p:cNvSpPr>
            <a:spLocks noGrp="1"/>
          </p:cNvSpPr>
          <p:nvPr>
            <p:ph type="title"/>
          </p:nvPr>
        </p:nvSpPr>
        <p:spPr/>
        <p:txBody>
          <a:bodyPr/>
          <a:lstStyle/>
          <a:p>
            <a:r>
              <a:rPr lang="en-US" sz="3600" dirty="0"/>
              <a:t>What are Eligible Career Pathway Programs?</a:t>
            </a:r>
            <a:endParaRPr lang="en-US" dirty="0"/>
          </a:p>
        </p:txBody>
      </p:sp>
      <p:sp>
        <p:nvSpPr>
          <p:cNvPr id="3" name="Content Placeholder 2">
            <a:extLst>
              <a:ext uri="{FF2B5EF4-FFF2-40B4-BE49-F238E27FC236}">
                <a16:creationId xmlns:a16="http://schemas.microsoft.com/office/drawing/2014/main" id="{A3F9759C-101C-49DA-A631-F4FFAB16E26D}"/>
              </a:ext>
            </a:extLst>
          </p:cNvPr>
          <p:cNvSpPr>
            <a:spLocks noGrp="1"/>
          </p:cNvSpPr>
          <p:nvPr>
            <p:ph idx="1"/>
          </p:nvPr>
        </p:nvSpPr>
        <p:spPr>
          <a:xfrm>
            <a:off x="610161" y="1742739"/>
            <a:ext cx="7923678" cy="4621008"/>
          </a:xfrm>
        </p:spPr>
        <p:txBody>
          <a:bodyPr>
            <a:normAutofit fontScale="92500" lnSpcReduction="10000"/>
          </a:bodyPr>
          <a:lstStyle/>
          <a:p>
            <a:r>
              <a:rPr lang="en-US" sz="2400" dirty="0">
                <a:latin typeface="Trebuchet MS" panose="020B0603020202020204" pitchFamily="34" charset="0"/>
              </a:rPr>
              <a:t>An eligible career pathway program must meet each of the statutory requirements mentioned earlier. Under those requirements, an eligible career pathway program must include two components: a Title IV eligible postsecondary program component as defined under 34 CFR 668.8, and a component that enables an individual to attain a high school diploma or its recognized equivalent. A partnership with an adult education and literacy provider</a:t>
            </a:r>
          </a:p>
          <a:p>
            <a:r>
              <a:rPr lang="en-US" sz="2400" dirty="0">
                <a:latin typeface="Trebuchet MS" panose="020B0603020202020204" pitchFamily="34" charset="0"/>
              </a:rPr>
              <a:t>Only the enrollment status and costs associated with the Title IV eligible postsecondary program component can be paid for using Title IV aid. </a:t>
            </a:r>
          </a:p>
          <a:p>
            <a:r>
              <a:rPr lang="en-US" sz="2400" dirty="0">
                <a:latin typeface="Trebuchet MS" panose="020B0603020202020204" pitchFamily="34" charset="0"/>
              </a:rPr>
              <a:t>In developing an eligible career pathway program, institutions should work closely with an appropriate adult education provider and with their financial aid administrator to ensure that the program is eligible for Title IV aid.</a:t>
            </a:r>
            <a:endParaRPr lang="en-US" dirty="0">
              <a:latin typeface="Trebuchet MS" panose="020B0603020202020204" pitchFamily="34" charset="0"/>
            </a:endParaRPr>
          </a:p>
        </p:txBody>
      </p:sp>
    </p:spTree>
    <p:extLst>
      <p:ext uri="{BB962C8B-B14F-4D97-AF65-F5344CB8AC3E}">
        <p14:creationId xmlns:p14="http://schemas.microsoft.com/office/powerpoint/2010/main" val="308368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1C7D3-9C60-40E0-9DD8-3DC8560044D9}"/>
              </a:ext>
            </a:extLst>
          </p:cNvPr>
          <p:cNvSpPr>
            <a:spLocks noGrp="1"/>
          </p:cNvSpPr>
          <p:nvPr>
            <p:ph type="title"/>
          </p:nvPr>
        </p:nvSpPr>
        <p:spPr/>
        <p:txBody>
          <a:bodyPr/>
          <a:lstStyle/>
          <a:p>
            <a:r>
              <a:rPr lang="en-US" sz="3600" dirty="0"/>
              <a:t>Student Eligibility and the ATB Alternatives</a:t>
            </a:r>
            <a:endParaRPr lang="en-US" dirty="0"/>
          </a:p>
        </p:txBody>
      </p:sp>
      <p:sp>
        <p:nvSpPr>
          <p:cNvPr id="3" name="Content Placeholder 2">
            <a:extLst>
              <a:ext uri="{FF2B5EF4-FFF2-40B4-BE49-F238E27FC236}">
                <a16:creationId xmlns:a16="http://schemas.microsoft.com/office/drawing/2014/main" id="{B6F8B0DC-736A-45F6-9FDA-19B7ADF524AC}"/>
              </a:ext>
            </a:extLst>
          </p:cNvPr>
          <p:cNvSpPr>
            <a:spLocks noGrp="1"/>
          </p:cNvSpPr>
          <p:nvPr>
            <p:ph idx="1"/>
          </p:nvPr>
        </p:nvSpPr>
        <p:spPr>
          <a:xfrm>
            <a:off x="516368" y="1778000"/>
            <a:ext cx="7998982" cy="4676588"/>
          </a:xfrm>
        </p:spPr>
        <p:txBody>
          <a:bodyPr>
            <a:normAutofit lnSpcReduction="10000"/>
          </a:bodyPr>
          <a:lstStyle/>
          <a:p>
            <a:r>
              <a:rPr lang="en-US" sz="2400" dirty="0"/>
              <a:t>Students who are eligible under the ATB alternatives are eligible for all Federal student aid programs.</a:t>
            </a:r>
          </a:p>
          <a:p>
            <a:pPr marL="0" indent="0">
              <a:buNone/>
            </a:pPr>
            <a:endParaRPr lang="en-US" sz="2400" dirty="0"/>
          </a:p>
          <a:p>
            <a:r>
              <a:rPr lang="en-US" sz="2400" dirty="0"/>
              <a:t>A student who gained Title IV eligibility under one of the ATB alternatives is considered to be an ATB student until the student obtains a high school diploma or its recognized equivalent.  At that time, the student would no longer be subject to restrictions placed on ATB students, including the requirement that the student continue to be enrolled in the eligible career pathway program and the student could enroll in any Title IV eligible postsecondary program and receive Title IV assistance (assuming all other eligibility requirements are met).</a:t>
            </a:r>
          </a:p>
          <a:p>
            <a:endParaRPr lang="en-US" dirty="0"/>
          </a:p>
        </p:txBody>
      </p:sp>
    </p:spTree>
    <p:extLst>
      <p:ext uri="{BB962C8B-B14F-4D97-AF65-F5344CB8AC3E}">
        <p14:creationId xmlns:p14="http://schemas.microsoft.com/office/powerpoint/2010/main" val="1111954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B2974-387D-4EF7-9ACD-D2C70CBD5FDE}"/>
              </a:ext>
            </a:extLst>
          </p:cNvPr>
          <p:cNvSpPr>
            <a:spLocks noGrp="1"/>
          </p:cNvSpPr>
          <p:nvPr>
            <p:ph type="title"/>
          </p:nvPr>
        </p:nvSpPr>
        <p:spPr/>
        <p:txBody>
          <a:bodyPr/>
          <a:lstStyle/>
          <a:p>
            <a:r>
              <a:rPr lang="en-US" dirty="0"/>
              <a:t>Maintaining Documentation</a:t>
            </a:r>
          </a:p>
        </p:txBody>
      </p:sp>
      <p:sp>
        <p:nvSpPr>
          <p:cNvPr id="3" name="Content Placeholder 2">
            <a:extLst>
              <a:ext uri="{FF2B5EF4-FFF2-40B4-BE49-F238E27FC236}">
                <a16:creationId xmlns:a16="http://schemas.microsoft.com/office/drawing/2014/main" id="{5E5E153B-4600-4314-8989-A2397C933750}"/>
              </a:ext>
            </a:extLst>
          </p:cNvPr>
          <p:cNvSpPr>
            <a:spLocks noGrp="1"/>
          </p:cNvSpPr>
          <p:nvPr>
            <p:ph idx="1"/>
          </p:nvPr>
        </p:nvSpPr>
        <p:spPr/>
        <p:txBody>
          <a:bodyPr/>
          <a:lstStyle/>
          <a:p>
            <a:r>
              <a:rPr lang="en-US" sz="2400" dirty="0"/>
              <a:t>An institution must maintain documentation that each of its eligible career pathway programs meet the requirements in the definition of an eligible career pathway program in section 484(d)(2) of the HEA and described in Dear Colleague Letter GEN-16-09.  This includes documentation that the program includes workforce preparation activities and training for a specific occupation or occupational cluster and is aligned with the skill needs of the State or regional economy.</a:t>
            </a:r>
          </a:p>
          <a:p>
            <a:endParaRPr lang="en-US" dirty="0"/>
          </a:p>
        </p:txBody>
      </p:sp>
    </p:spTree>
    <p:extLst>
      <p:ext uri="{BB962C8B-B14F-4D97-AF65-F5344CB8AC3E}">
        <p14:creationId xmlns:p14="http://schemas.microsoft.com/office/powerpoint/2010/main" val="1892085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1C636-461B-44F4-901B-74E515CC8F15}"/>
              </a:ext>
            </a:extLst>
          </p:cNvPr>
          <p:cNvSpPr>
            <a:spLocks noGrp="1"/>
          </p:cNvSpPr>
          <p:nvPr>
            <p:ph type="title"/>
          </p:nvPr>
        </p:nvSpPr>
        <p:spPr/>
        <p:txBody>
          <a:bodyPr/>
          <a:lstStyle/>
          <a:p>
            <a:r>
              <a:rPr lang="en-US" dirty="0"/>
              <a:t>Maintaining Documentation – (</a:t>
            </a:r>
            <a:r>
              <a:rPr lang="en-US" dirty="0" err="1"/>
              <a:t>con’t</a:t>
            </a:r>
            <a:r>
              <a:rPr lang="en-US" dirty="0"/>
              <a:t>)</a:t>
            </a:r>
            <a:endParaRPr lang="en-US" dirty="0">
              <a:highlight>
                <a:srgbClr val="FFFF00"/>
              </a:highlight>
            </a:endParaRPr>
          </a:p>
        </p:txBody>
      </p:sp>
      <p:sp>
        <p:nvSpPr>
          <p:cNvPr id="3" name="Content Placeholder 2">
            <a:extLst>
              <a:ext uri="{FF2B5EF4-FFF2-40B4-BE49-F238E27FC236}">
                <a16:creationId xmlns:a16="http://schemas.microsoft.com/office/drawing/2014/main" id="{834B6A6E-9D93-4385-BB09-C881A826D950}"/>
              </a:ext>
            </a:extLst>
          </p:cNvPr>
          <p:cNvSpPr>
            <a:spLocks noGrp="1"/>
          </p:cNvSpPr>
          <p:nvPr>
            <p:ph idx="1"/>
          </p:nvPr>
        </p:nvSpPr>
        <p:spPr/>
        <p:txBody>
          <a:bodyPr/>
          <a:lstStyle/>
          <a:p>
            <a:r>
              <a:rPr lang="en-US" dirty="0"/>
              <a:t>For each student who received Title IV aid for enrollment in an eligible career pathway program by successfully completing one of the ATB alternatives, the institution must document—</a:t>
            </a:r>
          </a:p>
          <a:p>
            <a:pPr lvl="1"/>
            <a:r>
              <a:rPr lang="en-US" dirty="0"/>
              <a:t>Evidence that the student successfully completed one of the ATB alternatives; and </a:t>
            </a:r>
          </a:p>
          <a:p>
            <a:pPr lvl="1"/>
            <a:r>
              <a:rPr lang="en-US" dirty="0"/>
              <a:t>That the student was enrolled in both the Title IV eligible postsecondary program component and the component that enables an individual to attain a high school diploma or its recognized equivalent.</a:t>
            </a:r>
          </a:p>
          <a:p>
            <a:r>
              <a:rPr lang="en-US" dirty="0"/>
              <a:t>It is the institution's responsibility to document its compliance with all applicable programmatic and student eligibility requirements. </a:t>
            </a:r>
          </a:p>
          <a:p>
            <a:endParaRPr lang="en-US" dirty="0"/>
          </a:p>
        </p:txBody>
      </p:sp>
    </p:spTree>
    <p:extLst>
      <p:ext uri="{BB962C8B-B14F-4D97-AF65-F5344CB8AC3E}">
        <p14:creationId xmlns:p14="http://schemas.microsoft.com/office/powerpoint/2010/main" val="2244211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EF31A-673C-4B7B-9FC7-74775027C66D}"/>
              </a:ext>
            </a:extLst>
          </p:cNvPr>
          <p:cNvSpPr>
            <a:spLocks noGrp="1"/>
          </p:cNvSpPr>
          <p:nvPr>
            <p:ph type="title"/>
          </p:nvPr>
        </p:nvSpPr>
        <p:spPr/>
        <p:txBody>
          <a:bodyPr/>
          <a:lstStyle/>
          <a:p>
            <a:r>
              <a:rPr lang="en-US" dirty="0"/>
              <a:t>Iowa’s State </a:t>
            </a:r>
            <a:r>
              <a:rPr lang="en-US" dirty="0" err="1"/>
              <a:t>AtB</a:t>
            </a:r>
            <a:r>
              <a:rPr lang="en-US" dirty="0"/>
              <a:t> Plan</a:t>
            </a:r>
          </a:p>
        </p:txBody>
      </p:sp>
      <p:sp>
        <p:nvSpPr>
          <p:cNvPr id="3" name="Content Placeholder 2">
            <a:extLst>
              <a:ext uri="{FF2B5EF4-FFF2-40B4-BE49-F238E27FC236}">
                <a16:creationId xmlns:a16="http://schemas.microsoft.com/office/drawing/2014/main" id="{A76532BF-F739-405C-BAF7-71BE6183DEF4}"/>
              </a:ext>
            </a:extLst>
          </p:cNvPr>
          <p:cNvSpPr>
            <a:spLocks noGrp="1"/>
          </p:cNvSpPr>
          <p:nvPr>
            <p:ph idx="1"/>
          </p:nvPr>
        </p:nvSpPr>
        <p:spPr/>
        <p:txBody>
          <a:bodyPr/>
          <a:lstStyle/>
          <a:p>
            <a:r>
              <a:rPr lang="en-US" sz="2400" dirty="0"/>
              <a:t>Approved by the feds on March 10, 2021</a:t>
            </a:r>
          </a:p>
          <a:p>
            <a:endParaRPr lang="en-US" sz="2400" dirty="0"/>
          </a:p>
          <a:p>
            <a:r>
              <a:rPr lang="en-US" sz="2400" dirty="0"/>
              <a:t>Will be in effect until March 9, 2024</a:t>
            </a:r>
          </a:p>
          <a:p>
            <a:endParaRPr lang="en-US" sz="2400" dirty="0"/>
          </a:p>
          <a:p>
            <a:r>
              <a:rPr lang="en-US" sz="2400" dirty="0"/>
              <a:t>Is available to all of Iowa’s 15 Community Colleges upon approval along with a signed MOU</a:t>
            </a:r>
          </a:p>
          <a:p>
            <a:endParaRPr lang="en-US" dirty="0"/>
          </a:p>
        </p:txBody>
      </p:sp>
    </p:spTree>
    <p:extLst>
      <p:ext uri="{BB962C8B-B14F-4D97-AF65-F5344CB8AC3E}">
        <p14:creationId xmlns:p14="http://schemas.microsoft.com/office/powerpoint/2010/main" val="2624579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2D767-F7D2-4615-BE66-409E28CCD79A}"/>
              </a:ext>
            </a:extLst>
          </p:cNvPr>
          <p:cNvSpPr>
            <a:spLocks noGrp="1"/>
          </p:cNvSpPr>
          <p:nvPr>
            <p:ph type="title"/>
          </p:nvPr>
        </p:nvSpPr>
        <p:spPr/>
        <p:txBody>
          <a:bodyPr/>
          <a:lstStyle/>
          <a:p>
            <a:r>
              <a:rPr lang="en-US" dirty="0"/>
              <a:t>Iowa </a:t>
            </a:r>
            <a:r>
              <a:rPr lang="en-US" dirty="0" err="1"/>
              <a:t>AtB</a:t>
            </a:r>
            <a:r>
              <a:rPr lang="en-US" dirty="0"/>
              <a:t> Requirements</a:t>
            </a:r>
          </a:p>
        </p:txBody>
      </p:sp>
      <p:sp>
        <p:nvSpPr>
          <p:cNvPr id="3" name="Content Placeholder 2">
            <a:extLst>
              <a:ext uri="{FF2B5EF4-FFF2-40B4-BE49-F238E27FC236}">
                <a16:creationId xmlns:a16="http://schemas.microsoft.com/office/drawing/2014/main" id="{5CEA9224-0576-486B-A4BF-381F3F46AD4C}"/>
              </a:ext>
            </a:extLst>
          </p:cNvPr>
          <p:cNvSpPr>
            <a:spLocks noGrp="1"/>
          </p:cNvSpPr>
          <p:nvPr>
            <p:ph idx="1"/>
          </p:nvPr>
        </p:nvSpPr>
        <p:spPr>
          <a:xfrm>
            <a:off x="699247" y="1721224"/>
            <a:ext cx="7917627" cy="4679576"/>
          </a:xfrm>
        </p:spPr>
        <p:txBody>
          <a:bodyPr>
            <a:normAutofit/>
          </a:bodyPr>
          <a:lstStyle/>
          <a:p>
            <a:r>
              <a:rPr lang="en-US" dirty="0"/>
              <a:t>Under the Iowa ATB process, participating colleges are required to provide each participating ATB student with comprehensive supports and services. Evidence of support and student engagement are essential to the student’s success. These services include:</a:t>
            </a:r>
            <a:br>
              <a:rPr lang="en-US" dirty="0"/>
            </a:br>
            <a:endParaRPr lang="en-US" dirty="0"/>
          </a:p>
          <a:p>
            <a:r>
              <a:rPr lang="en-US" b="1" dirty="0"/>
              <a:t>Student Orientation</a:t>
            </a:r>
            <a:r>
              <a:rPr lang="en-US" dirty="0"/>
              <a:t>-Pathways for Academic Career and Employment (PACE)</a:t>
            </a:r>
          </a:p>
          <a:p>
            <a:r>
              <a:rPr lang="en-US" b="1" dirty="0"/>
              <a:t>Adult Education and Literary Services</a:t>
            </a:r>
          </a:p>
          <a:p>
            <a:r>
              <a:rPr lang="en-US" b="1" dirty="0"/>
              <a:t>Connecting Academic Goals to Career Pathways</a:t>
            </a:r>
          </a:p>
          <a:p>
            <a:r>
              <a:rPr lang="en-US" b="1" dirty="0"/>
              <a:t>Counseling and Advising</a:t>
            </a:r>
          </a:p>
          <a:p>
            <a:r>
              <a:rPr lang="en-US" b="1" dirty="0"/>
              <a:t>Measuring Progress and Student Follow-up</a:t>
            </a:r>
          </a:p>
          <a:p>
            <a:endParaRPr lang="en-US" dirty="0"/>
          </a:p>
          <a:p>
            <a:endParaRPr lang="en-US" dirty="0"/>
          </a:p>
          <a:p>
            <a:endParaRPr lang="en-US" dirty="0"/>
          </a:p>
        </p:txBody>
      </p:sp>
    </p:spTree>
    <p:extLst>
      <p:ext uri="{BB962C8B-B14F-4D97-AF65-F5344CB8AC3E}">
        <p14:creationId xmlns:p14="http://schemas.microsoft.com/office/powerpoint/2010/main" val="2087608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9851A-7BC3-48AE-8FF5-59D0AEFA1AD0}"/>
              </a:ext>
            </a:extLst>
          </p:cNvPr>
          <p:cNvSpPr>
            <a:spLocks noGrp="1"/>
          </p:cNvSpPr>
          <p:nvPr>
            <p:ph type="title"/>
          </p:nvPr>
        </p:nvSpPr>
        <p:spPr/>
        <p:txBody>
          <a:bodyPr/>
          <a:lstStyle/>
          <a:p>
            <a:r>
              <a:rPr lang="en-US" dirty="0"/>
              <a:t>Eligibility and Program Design</a:t>
            </a:r>
          </a:p>
        </p:txBody>
      </p:sp>
      <p:sp>
        <p:nvSpPr>
          <p:cNvPr id="3" name="Content Placeholder 2">
            <a:extLst>
              <a:ext uri="{FF2B5EF4-FFF2-40B4-BE49-F238E27FC236}">
                <a16:creationId xmlns:a16="http://schemas.microsoft.com/office/drawing/2014/main" id="{F5CE2127-7E6F-495D-B68B-C46DF786E112}"/>
              </a:ext>
            </a:extLst>
          </p:cNvPr>
          <p:cNvSpPr>
            <a:spLocks noGrp="1"/>
          </p:cNvSpPr>
          <p:nvPr>
            <p:ph idx="1"/>
          </p:nvPr>
        </p:nvSpPr>
        <p:spPr/>
        <p:txBody>
          <a:bodyPr/>
          <a:lstStyle/>
          <a:p>
            <a:r>
              <a:rPr lang="en-US" sz="2400" b="1" u="sng" dirty="0"/>
              <a:t>Candidate Eligibility:</a:t>
            </a:r>
            <a:r>
              <a:rPr lang="en-US" sz="2400" b="1" dirty="0"/>
              <a:t>  </a:t>
            </a:r>
          </a:p>
          <a:p>
            <a:pPr marL="0" indent="0">
              <a:buNone/>
            </a:pPr>
            <a:r>
              <a:rPr lang="en-US" sz="2400" dirty="0"/>
              <a:t>The DE process for ATB defines eligibility as any adult student (16 years and nine months) who </a:t>
            </a:r>
            <a:r>
              <a:rPr lang="en-US" sz="2400" i="1" dirty="0"/>
              <a:t>does not </a:t>
            </a:r>
            <a:r>
              <a:rPr lang="en-US" sz="2400" dirty="0"/>
              <a:t>meet other ATB eligibility criteria, and who is a current or eligible adult education and literacy participant as defined by WIOA. The candidate must have completed the preparatory requirements and is willing to commit to attendance requirements for continued adult education and literacy instruction along with mandatory advising appointments.  </a:t>
            </a:r>
          </a:p>
          <a:p>
            <a:endParaRPr lang="en-US" dirty="0"/>
          </a:p>
        </p:txBody>
      </p:sp>
    </p:spTree>
    <p:extLst>
      <p:ext uri="{BB962C8B-B14F-4D97-AF65-F5344CB8AC3E}">
        <p14:creationId xmlns:p14="http://schemas.microsoft.com/office/powerpoint/2010/main" val="3452379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D1FAC-3381-40AB-9F90-AE879BB958AA}"/>
              </a:ext>
            </a:extLst>
          </p:cNvPr>
          <p:cNvSpPr>
            <a:spLocks noGrp="1"/>
          </p:cNvSpPr>
          <p:nvPr>
            <p:ph type="title"/>
          </p:nvPr>
        </p:nvSpPr>
        <p:spPr/>
        <p:txBody>
          <a:bodyPr/>
          <a:lstStyle/>
          <a:p>
            <a:r>
              <a:rPr lang="en-US" dirty="0"/>
              <a:t>Agenda for Ability to Benefit-</a:t>
            </a:r>
            <a:r>
              <a:rPr lang="en-US" dirty="0" err="1"/>
              <a:t>AtB</a:t>
            </a:r>
            <a:endParaRPr lang="en-US" dirty="0"/>
          </a:p>
        </p:txBody>
      </p:sp>
      <p:sp>
        <p:nvSpPr>
          <p:cNvPr id="3" name="Content Placeholder 2">
            <a:extLst>
              <a:ext uri="{FF2B5EF4-FFF2-40B4-BE49-F238E27FC236}">
                <a16:creationId xmlns:a16="http://schemas.microsoft.com/office/drawing/2014/main" id="{47947DD8-A5EB-4CF0-899E-D331D251400D}"/>
              </a:ext>
            </a:extLst>
          </p:cNvPr>
          <p:cNvSpPr>
            <a:spLocks noGrp="1"/>
          </p:cNvSpPr>
          <p:nvPr>
            <p:ph idx="1"/>
          </p:nvPr>
        </p:nvSpPr>
        <p:spPr>
          <a:xfrm>
            <a:off x="1285460" y="1778001"/>
            <a:ext cx="7229889" cy="4521200"/>
          </a:xfrm>
        </p:spPr>
        <p:txBody>
          <a:bodyPr>
            <a:normAutofit lnSpcReduction="10000"/>
          </a:bodyPr>
          <a:lstStyle/>
          <a:p>
            <a:r>
              <a:rPr lang="en-US" sz="3200" dirty="0"/>
              <a:t>Why do Ability to Benefit?</a:t>
            </a:r>
            <a:br>
              <a:rPr lang="en-US" sz="3200" dirty="0"/>
            </a:br>
            <a:endParaRPr lang="en-US" sz="3200" dirty="0"/>
          </a:p>
          <a:p>
            <a:r>
              <a:rPr lang="en-US" sz="3200" dirty="0"/>
              <a:t>Overview of </a:t>
            </a:r>
            <a:r>
              <a:rPr lang="en-US" sz="3200" dirty="0" err="1"/>
              <a:t>AtB</a:t>
            </a:r>
            <a:endParaRPr lang="en-US" sz="3200" dirty="0"/>
          </a:p>
          <a:p>
            <a:endParaRPr lang="en-US" sz="3200" dirty="0"/>
          </a:p>
          <a:p>
            <a:pPr lvl="1"/>
            <a:r>
              <a:rPr lang="en-US" sz="2900" dirty="0"/>
              <a:t>Brief History</a:t>
            </a:r>
          </a:p>
          <a:p>
            <a:endParaRPr lang="en-US" sz="3200" dirty="0"/>
          </a:p>
          <a:p>
            <a:r>
              <a:rPr lang="en-US" sz="3200" dirty="0"/>
              <a:t>Review Career Pathways</a:t>
            </a:r>
          </a:p>
          <a:p>
            <a:endParaRPr lang="en-US" sz="3200" dirty="0"/>
          </a:p>
          <a:p>
            <a:r>
              <a:rPr lang="en-US" sz="3200" dirty="0"/>
              <a:t>Overview of Iowa’s </a:t>
            </a:r>
            <a:r>
              <a:rPr lang="en-US" sz="3200" dirty="0" err="1"/>
              <a:t>AtB</a:t>
            </a:r>
            <a:r>
              <a:rPr lang="en-US" sz="3200" dirty="0"/>
              <a:t> State Plan </a:t>
            </a:r>
          </a:p>
        </p:txBody>
      </p:sp>
    </p:spTree>
    <p:extLst>
      <p:ext uri="{BB962C8B-B14F-4D97-AF65-F5344CB8AC3E}">
        <p14:creationId xmlns:p14="http://schemas.microsoft.com/office/powerpoint/2010/main" val="215366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51597-839A-402C-9D1C-A21E9FF16D24}"/>
              </a:ext>
            </a:extLst>
          </p:cNvPr>
          <p:cNvSpPr>
            <a:spLocks noGrp="1"/>
          </p:cNvSpPr>
          <p:nvPr>
            <p:ph type="title"/>
          </p:nvPr>
        </p:nvSpPr>
        <p:spPr/>
        <p:txBody>
          <a:bodyPr/>
          <a:lstStyle/>
          <a:p>
            <a:r>
              <a:rPr lang="en-US" dirty="0"/>
              <a:t>Preparatory Requirements</a:t>
            </a:r>
          </a:p>
        </p:txBody>
      </p:sp>
      <p:sp>
        <p:nvSpPr>
          <p:cNvPr id="3" name="Content Placeholder 2">
            <a:extLst>
              <a:ext uri="{FF2B5EF4-FFF2-40B4-BE49-F238E27FC236}">
                <a16:creationId xmlns:a16="http://schemas.microsoft.com/office/drawing/2014/main" id="{59CC2EEB-9582-4DAD-945B-B0F207BFD2D8}"/>
              </a:ext>
            </a:extLst>
          </p:cNvPr>
          <p:cNvSpPr>
            <a:spLocks noGrp="1"/>
          </p:cNvSpPr>
          <p:nvPr>
            <p:ph idx="1"/>
          </p:nvPr>
        </p:nvSpPr>
        <p:spPr/>
        <p:txBody>
          <a:bodyPr>
            <a:normAutofit fontScale="92500" lnSpcReduction="10000"/>
          </a:bodyPr>
          <a:lstStyle/>
          <a:p>
            <a:r>
              <a:rPr lang="en-US" u="sng" dirty="0"/>
              <a:t>A college experience with an integrated career exploration component course(s) </a:t>
            </a:r>
            <a:r>
              <a:rPr lang="en-US" dirty="0"/>
              <a:t>(up to a minimum of one postsecondary credit) with the goals to connect students to faculty, peers, and college resources, while introducing students to the college’s expectations and environment and to strategies that promote and encourage student success in college and life. Competencies should include use of common administrative forms; the use of online learning management systems (including online courses); how to interpret educational terminology/acronyms (i.e., FAFSA, GPA, etc.); how to complete online registration processes; how to access web-based student accounts/email/grades; how to access student financial information and billing statements, and the key components of student financial aid options and requirements; how to access labor market information, assessing abilities, interests, values, and personalities through various career inventories; and developing an actionable career plan through research; </a:t>
            </a:r>
          </a:p>
          <a:p>
            <a:pPr marL="0" indent="0">
              <a:buNone/>
            </a:pPr>
            <a:r>
              <a:rPr lang="en-US" b="1" dirty="0"/>
              <a:t>or</a:t>
            </a:r>
            <a:r>
              <a:rPr lang="en-US" dirty="0"/>
              <a:t> …</a:t>
            </a:r>
          </a:p>
          <a:p>
            <a:endParaRPr lang="en-US" dirty="0"/>
          </a:p>
        </p:txBody>
      </p:sp>
    </p:spTree>
    <p:extLst>
      <p:ext uri="{BB962C8B-B14F-4D97-AF65-F5344CB8AC3E}">
        <p14:creationId xmlns:p14="http://schemas.microsoft.com/office/powerpoint/2010/main" val="91587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A6453-2AE7-4C6C-93D2-2757EF97CE1F}"/>
              </a:ext>
            </a:extLst>
          </p:cNvPr>
          <p:cNvSpPr>
            <a:spLocks noGrp="1"/>
          </p:cNvSpPr>
          <p:nvPr>
            <p:ph type="title"/>
          </p:nvPr>
        </p:nvSpPr>
        <p:spPr/>
        <p:txBody>
          <a:bodyPr/>
          <a:lstStyle/>
          <a:p>
            <a:r>
              <a:rPr lang="en-US" dirty="0"/>
              <a:t>Preparatory Requirements (</a:t>
            </a:r>
            <a:r>
              <a:rPr lang="en-US" dirty="0" err="1"/>
              <a:t>con’t</a:t>
            </a:r>
            <a:r>
              <a:rPr lang="en-US" dirty="0"/>
              <a:t>)</a:t>
            </a:r>
          </a:p>
        </p:txBody>
      </p:sp>
      <p:sp>
        <p:nvSpPr>
          <p:cNvPr id="3" name="Content Placeholder 2">
            <a:extLst>
              <a:ext uri="{FF2B5EF4-FFF2-40B4-BE49-F238E27FC236}">
                <a16:creationId xmlns:a16="http://schemas.microsoft.com/office/drawing/2014/main" id="{78796E6F-3D52-4DEC-B56E-D88FEE55836C}"/>
              </a:ext>
            </a:extLst>
          </p:cNvPr>
          <p:cNvSpPr>
            <a:spLocks noGrp="1"/>
          </p:cNvSpPr>
          <p:nvPr>
            <p:ph idx="1"/>
          </p:nvPr>
        </p:nvSpPr>
        <p:spPr/>
        <p:txBody>
          <a:bodyPr/>
          <a:lstStyle/>
          <a:p>
            <a:r>
              <a:rPr lang="en-US" sz="2400" u="sng" dirty="0"/>
              <a:t>An eligible career pathway course</a:t>
            </a:r>
            <a:r>
              <a:rPr lang="en-US" sz="2400" dirty="0"/>
              <a:t> (up to a minimum of two postsecondary credits) is an opportunity for a student to complete an Integrated Education and Training (IET) which includes an occupational skill training or course that is part of or an introduction to the intended eligible career pathway postsecondary program. This course must be applicable to a degree or other credential offered by the Title IV eligible postsecondary institution and be identified as a regional demand.     </a:t>
            </a:r>
          </a:p>
          <a:p>
            <a:endParaRPr lang="en-US" dirty="0"/>
          </a:p>
        </p:txBody>
      </p:sp>
    </p:spTree>
    <p:extLst>
      <p:ext uri="{BB962C8B-B14F-4D97-AF65-F5344CB8AC3E}">
        <p14:creationId xmlns:p14="http://schemas.microsoft.com/office/powerpoint/2010/main" val="857236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6C790-CE91-4CFC-A41B-936B5B5E7A31}"/>
              </a:ext>
            </a:extLst>
          </p:cNvPr>
          <p:cNvSpPr>
            <a:spLocks noGrp="1"/>
          </p:cNvSpPr>
          <p:nvPr>
            <p:ph type="title"/>
          </p:nvPr>
        </p:nvSpPr>
        <p:spPr/>
        <p:txBody>
          <a:bodyPr/>
          <a:lstStyle/>
          <a:p>
            <a:r>
              <a:rPr lang="en-US" dirty="0"/>
              <a:t>Critical Elements		</a:t>
            </a:r>
          </a:p>
        </p:txBody>
      </p:sp>
      <p:sp>
        <p:nvSpPr>
          <p:cNvPr id="3" name="Content Placeholder 2">
            <a:extLst>
              <a:ext uri="{FF2B5EF4-FFF2-40B4-BE49-F238E27FC236}">
                <a16:creationId xmlns:a16="http://schemas.microsoft.com/office/drawing/2014/main" id="{70751B0D-8641-459A-BD73-56CBCCBCA91D}"/>
              </a:ext>
            </a:extLst>
          </p:cNvPr>
          <p:cNvSpPr>
            <a:spLocks noGrp="1"/>
          </p:cNvSpPr>
          <p:nvPr>
            <p:ph idx="1"/>
          </p:nvPr>
        </p:nvSpPr>
        <p:spPr>
          <a:xfrm>
            <a:off x="1058090" y="1778000"/>
            <a:ext cx="7785463" cy="4531359"/>
          </a:xfrm>
        </p:spPr>
        <p:txBody>
          <a:bodyPr/>
          <a:lstStyle/>
          <a:p>
            <a:pPr marL="0" indent="0">
              <a:buNone/>
            </a:pPr>
            <a:r>
              <a:rPr lang="en-US" sz="2400" dirty="0"/>
              <a:t>Some of the critical elements to the success of the Iowa </a:t>
            </a:r>
            <a:r>
              <a:rPr lang="en-US" sz="2400" dirty="0" err="1"/>
              <a:t>AtB</a:t>
            </a:r>
            <a:r>
              <a:rPr lang="en-US" sz="2400" dirty="0"/>
              <a:t> state plan include:</a:t>
            </a:r>
            <a:br>
              <a:rPr lang="en-US" dirty="0"/>
            </a:br>
            <a:endParaRPr lang="en-US" dirty="0"/>
          </a:p>
          <a:p>
            <a:pPr lvl="1"/>
            <a:r>
              <a:rPr lang="en-US" sz="2100" dirty="0"/>
              <a:t>Alignment to a career pathway</a:t>
            </a:r>
          </a:p>
          <a:p>
            <a:pPr lvl="1"/>
            <a:r>
              <a:rPr lang="en-US" sz="2100" dirty="0"/>
              <a:t>A comprehensive process</a:t>
            </a:r>
          </a:p>
          <a:p>
            <a:pPr lvl="1"/>
            <a:r>
              <a:rPr lang="en-US" sz="2100" dirty="0"/>
              <a:t>Rigorous support services</a:t>
            </a:r>
          </a:p>
          <a:p>
            <a:pPr lvl="1"/>
            <a:r>
              <a:rPr lang="en-US" sz="2100" dirty="0"/>
              <a:t>Case management</a:t>
            </a:r>
          </a:p>
          <a:p>
            <a:pPr lvl="1"/>
            <a:r>
              <a:rPr lang="en-US" sz="2100" dirty="0"/>
              <a:t>Many offerings for on-ramps and off-ramps</a:t>
            </a:r>
          </a:p>
          <a:p>
            <a:pPr lvl="1"/>
            <a:r>
              <a:rPr lang="en-US" sz="2100" dirty="0"/>
              <a:t>Other supports that can break down the barriers to the students successful academic and employment initiatives</a:t>
            </a:r>
          </a:p>
          <a:p>
            <a:endParaRPr lang="en-US" dirty="0"/>
          </a:p>
        </p:txBody>
      </p:sp>
    </p:spTree>
    <p:extLst>
      <p:ext uri="{BB962C8B-B14F-4D97-AF65-F5344CB8AC3E}">
        <p14:creationId xmlns:p14="http://schemas.microsoft.com/office/powerpoint/2010/main" val="4072639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70E16-C6D0-4AF6-9473-762F3E1BAC8C}"/>
              </a:ext>
            </a:extLst>
          </p:cNvPr>
          <p:cNvSpPr>
            <a:spLocks noGrp="1"/>
          </p:cNvSpPr>
          <p:nvPr>
            <p:ph type="title"/>
          </p:nvPr>
        </p:nvSpPr>
        <p:spPr/>
        <p:txBody>
          <a:bodyPr/>
          <a:lstStyle/>
          <a:p>
            <a:r>
              <a:rPr lang="en-US" dirty="0"/>
              <a:t>Critical Elements (</a:t>
            </a:r>
            <a:r>
              <a:rPr lang="en-US" dirty="0" err="1"/>
              <a:t>con’t</a:t>
            </a:r>
            <a:r>
              <a:rPr lang="en-US" dirty="0"/>
              <a:t>)</a:t>
            </a:r>
          </a:p>
        </p:txBody>
      </p:sp>
      <p:sp>
        <p:nvSpPr>
          <p:cNvPr id="3" name="Content Placeholder 2">
            <a:extLst>
              <a:ext uri="{FF2B5EF4-FFF2-40B4-BE49-F238E27FC236}">
                <a16:creationId xmlns:a16="http://schemas.microsoft.com/office/drawing/2014/main" id="{A5B4B84A-CF48-454D-B774-728DB5373C74}"/>
              </a:ext>
            </a:extLst>
          </p:cNvPr>
          <p:cNvSpPr>
            <a:spLocks noGrp="1"/>
          </p:cNvSpPr>
          <p:nvPr>
            <p:ph idx="1"/>
          </p:nvPr>
        </p:nvSpPr>
        <p:spPr/>
        <p:txBody>
          <a:bodyPr/>
          <a:lstStyle/>
          <a:p>
            <a:pPr marL="0" indent="0">
              <a:buNone/>
            </a:pPr>
            <a:r>
              <a:rPr lang="en-US" sz="2400" b="1" dirty="0"/>
              <a:t>Other critical elements will include:</a:t>
            </a:r>
            <a:br>
              <a:rPr lang="en-US" sz="2400" b="1" dirty="0"/>
            </a:br>
            <a:endParaRPr lang="en-US" sz="2400" b="1" dirty="0"/>
          </a:p>
          <a:p>
            <a:r>
              <a:rPr lang="en-US" dirty="0"/>
              <a:t>Monitoring and compliance as the </a:t>
            </a:r>
            <a:r>
              <a:rPr lang="en-US" dirty="0" err="1"/>
              <a:t>AtB</a:t>
            </a:r>
            <a:r>
              <a:rPr lang="en-US" dirty="0"/>
              <a:t> student completion rate must be within 95% of the participating institutions overall graduation/completion rate.</a:t>
            </a:r>
          </a:p>
          <a:p>
            <a:endParaRPr lang="en-US" dirty="0"/>
          </a:p>
          <a:p>
            <a:r>
              <a:rPr lang="en-US" dirty="0"/>
              <a:t>Commitment of each institution to comply with the state process through the acknowledgement of the MOU.</a:t>
            </a:r>
          </a:p>
          <a:p>
            <a:endParaRPr lang="en-US" dirty="0"/>
          </a:p>
        </p:txBody>
      </p:sp>
    </p:spTree>
    <p:extLst>
      <p:ext uri="{BB962C8B-B14F-4D97-AF65-F5344CB8AC3E}">
        <p14:creationId xmlns:p14="http://schemas.microsoft.com/office/powerpoint/2010/main" val="3413310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615A6-79F8-4C71-B65A-BF8B67ED53D8}"/>
              </a:ext>
            </a:extLst>
          </p:cNvPr>
          <p:cNvSpPr>
            <a:spLocks noGrp="1"/>
          </p:cNvSpPr>
          <p:nvPr>
            <p:ph type="title"/>
          </p:nvPr>
        </p:nvSpPr>
        <p:spPr/>
        <p:txBody>
          <a:bodyPr/>
          <a:lstStyle/>
          <a:p>
            <a:r>
              <a:rPr lang="en-US" dirty="0"/>
              <a:t>Passing Rates by </a:t>
            </a:r>
            <a:r>
              <a:rPr lang="en-US"/>
              <a:t>Iowa Community Colleges</a:t>
            </a:r>
            <a:endParaRPr lang="en-US" dirty="0"/>
          </a:p>
        </p:txBody>
      </p:sp>
      <p:pic>
        <p:nvPicPr>
          <p:cNvPr id="4" name="Content Placeholder 3">
            <a:extLst>
              <a:ext uri="{FF2B5EF4-FFF2-40B4-BE49-F238E27FC236}">
                <a16:creationId xmlns:a16="http://schemas.microsoft.com/office/drawing/2014/main" id="{1B2B9DCD-3B82-4686-AF56-36D4B6281FC4}"/>
              </a:ext>
            </a:extLst>
          </p:cNvPr>
          <p:cNvPicPr>
            <a:picLocks noGrp="1" noChangeAspect="1"/>
          </p:cNvPicPr>
          <p:nvPr>
            <p:ph idx="1"/>
          </p:nvPr>
        </p:nvPicPr>
        <p:blipFill>
          <a:blip r:embed="rId2"/>
          <a:stretch>
            <a:fillRect/>
          </a:stretch>
        </p:blipFill>
        <p:spPr>
          <a:xfrm>
            <a:off x="429659" y="1663548"/>
            <a:ext cx="8240616" cy="4682168"/>
          </a:xfrm>
          <a:prstGeom prst="rect">
            <a:avLst/>
          </a:prstGeom>
        </p:spPr>
      </p:pic>
    </p:spTree>
    <p:extLst>
      <p:ext uri="{BB962C8B-B14F-4D97-AF65-F5344CB8AC3E}">
        <p14:creationId xmlns:p14="http://schemas.microsoft.com/office/powerpoint/2010/main" val="3103954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05ED3-CEEE-4045-AECD-2859FC7643B2}"/>
              </a:ext>
            </a:extLst>
          </p:cNvPr>
          <p:cNvSpPr>
            <a:spLocks noGrp="1"/>
          </p:cNvSpPr>
          <p:nvPr>
            <p:ph type="title"/>
          </p:nvPr>
        </p:nvSpPr>
        <p:spPr/>
        <p:txBody>
          <a:bodyPr/>
          <a:lstStyle/>
          <a:p>
            <a:r>
              <a:rPr lang="en-US" dirty="0"/>
              <a:t>Student Loan Debt for Iowa Community Colleges 2019</a:t>
            </a:r>
          </a:p>
        </p:txBody>
      </p:sp>
      <p:graphicFrame>
        <p:nvGraphicFramePr>
          <p:cNvPr id="4" name="Content Placeholder 3">
            <a:extLst>
              <a:ext uri="{FF2B5EF4-FFF2-40B4-BE49-F238E27FC236}">
                <a16:creationId xmlns:a16="http://schemas.microsoft.com/office/drawing/2014/main" id="{B164D6D5-29D7-43E7-AA57-D0F69755E42E}"/>
              </a:ext>
            </a:extLst>
          </p:cNvPr>
          <p:cNvGraphicFramePr>
            <a:graphicFrameLocks noGrp="1"/>
          </p:cNvGraphicFramePr>
          <p:nvPr>
            <p:ph idx="1"/>
            <p:extLst>
              <p:ext uri="{D42A27DB-BD31-4B8C-83A1-F6EECF244321}">
                <p14:modId xmlns:p14="http://schemas.microsoft.com/office/powerpoint/2010/main" val="401983484"/>
              </p:ext>
            </p:extLst>
          </p:nvPr>
        </p:nvGraphicFramePr>
        <p:xfrm>
          <a:off x="3395830" y="1714052"/>
          <a:ext cx="4924425" cy="822960"/>
        </p:xfrm>
        <a:graphic>
          <a:graphicData uri="http://schemas.openxmlformats.org/drawingml/2006/table">
            <a:tbl>
              <a:tblPr/>
              <a:tblGrid>
                <a:gridCol w="876300">
                  <a:extLst>
                    <a:ext uri="{9D8B030D-6E8A-4147-A177-3AD203B41FA5}">
                      <a16:colId xmlns:a16="http://schemas.microsoft.com/office/drawing/2014/main" val="2418292120"/>
                    </a:ext>
                  </a:extLst>
                </a:gridCol>
                <a:gridCol w="942975">
                  <a:extLst>
                    <a:ext uri="{9D8B030D-6E8A-4147-A177-3AD203B41FA5}">
                      <a16:colId xmlns:a16="http://schemas.microsoft.com/office/drawing/2014/main" val="2425570625"/>
                    </a:ext>
                  </a:extLst>
                </a:gridCol>
                <a:gridCol w="962025">
                  <a:extLst>
                    <a:ext uri="{9D8B030D-6E8A-4147-A177-3AD203B41FA5}">
                      <a16:colId xmlns:a16="http://schemas.microsoft.com/office/drawing/2014/main" val="1122546959"/>
                    </a:ext>
                  </a:extLst>
                </a:gridCol>
                <a:gridCol w="1085850">
                  <a:extLst>
                    <a:ext uri="{9D8B030D-6E8A-4147-A177-3AD203B41FA5}">
                      <a16:colId xmlns:a16="http://schemas.microsoft.com/office/drawing/2014/main" val="248189801"/>
                    </a:ext>
                  </a:extLst>
                </a:gridCol>
                <a:gridCol w="1057275">
                  <a:extLst>
                    <a:ext uri="{9D8B030D-6E8A-4147-A177-3AD203B41FA5}">
                      <a16:colId xmlns:a16="http://schemas.microsoft.com/office/drawing/2014/main" val="116505423"/>
                    </a:ext>
                  </a:extLst>
                </a:gridCol>
              </a:tblGrid>
              <a:tr h="190500">
                <a:tc>
                  <a:txBody>
                    <a:bodyPr/>
                    <a:lstStyle/>
                    <a:p>
                      <a:pPr algn="ctr" rtl="0" fontAlgn="b"/>
                      <a:r>
                        <a:rPr lang="en-US" b="0" dirty="0">
                          <a:effectLst/>
                          <a:latin typeface="Trebuchet MS" panose="020B0603020202020204" pitchFamily="34" charset="0"/>
                        </a:rPr>
                        <a:t>Number of Graduates </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b="0">
                          <a:effectLst/>
                          <a:latin typeface="Trebuchet MS" panose="020B0603020202020204" pitchFamily="34" charset="0"/>
                        </a:rPr>
                        <a:t>Graduates w/Debt</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b="0" dirty="0">
                          <a:effectLst/>
                          <a:latin typeface="Trebuchet MS" panose="020B0603020202020204" pitchFamily="34" charset="0"/>
                        </a:rPr>
                        <a:t>Percentage of Graduates w/Debt</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b="0">
                          <a:effectLst/>
                          <a:latin typeface="Trebuchet MS" panose="020B0603020202020204" pitchFamily="34" charset="0"/>
                        </a:rPr>
                        <a:t>Total Debt on Graduation</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b="0" dirty="0">
                          <a:effectLst/>
                          <a:latin typeface="Trebuchet MS" panose="020B0603020202020204" pitchFamily="34" charset="0"/>
                        </a:rPr>
                        <a:t>Average Debt on Graduation</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78223436"/>
                  </a:ext>
                </a:extLst>
              </a:tr>
            </a:tbl>
          </a:graphicData>
        </a:graphic>
      </p:graphicFrame>
      <p:graphicFrame>
        <p:nvGraphicFramePr>
          <p:cNvPr id="5" name="Table 4">
            <a:extLst>
              <a:ext uri="{FF2B5EF4-FFF2-40B4-BE49-F238E27FC236}">
                <a16:creationId xmlns:a16="http://schemas.microsoft.com/office/drawing/2014/main" id="{A9D08A22-BFCC-4BB0-AE5F-20806D1BCE17}"/>
              </a:ext>
            </a:extLst>
          </p:cNvPr>
          <p:cNvGraphicFramePr>
            <a:graphicFrameLocks noGrp="1"/>
          </p:cNvGraphicFramePr>
          <p:nvPr>
            <p:extLst>
              <p:ext uri="{D42A27DB-BD31-4B8C-83A1-F6EECF244321}">
                <p14:modId xmlns:p14="http://schemas.microsoft.com/office/powerpoint/2010/main" val="622809716"/>
              </p:ext>
            </p:extLst>
          </p:nvPr>
        </p:nvGraphicFramePr>
        <p:xfrm>
          <a:off x="521667" y="2537011"/>
          <a:ext cx="7798588" cy="3445392"/>
        </p:xfrm>
        <a:graphic>
          <a:graphicData uri="http://schemas.openxmlformats.org/drawingml/2006/table">
            <a:tbl>
              <a:tblPr/>
              <a:tblGrid>
                <a:gridCol w="2920780">
                  <a:extLst>
                    <a:ext uri="{9D8B030D-6E8A-4147-A177-3AD203B41FA5}">
                      <a16:colId xmlns:a16="http://schemas.microsoft.com/office/drawing/2014/main" val="1849803759"/>
                    </a:ext>
                  </a:extLst>
                </a:gridCol>
                <a:gridCol w="796066">
                  <a:extLst>
                    <a:ext uri="{9D8B030D-6E8A-4147-A177-3AD203B41FA5}">
                      <a16:colId xmlns:a16="http://schemas.microsoft.com/office/drawing/2014/main" val="1031308364"/>
                    </a:ext>
                  </a:extLst>
                </a:gridCol>
                <a:gridCol w="989703">
                  <a:extLst>
                    <a:ext uri="{9D8B030D-6E8A-4147-A177-3AD203B41FA5}">
                      <a16:colId xmlns:a16="http://schemas.microsoft.com/office/drawing/2014/main" val="2509780590"/>
                    </a:ext>
                  </a:extLst>
                </a:gridCol>
                <a:gridCol w="1065008">
                  <a:extLst>
                    <a:ext uri="{9D8B030D-6E8A-4147-A177-3AD203B41FA5}">
                      <a16:colId xmlns:a16="http://schemas.microsoft.com/office/drawing/2014/main" val="714956249"/>
                    </a:ext>
                  </a:extLst>
                </a:gridCol>
                <a:gridCol w="978945">
                  <a:extLst>
                    <a:ext uri="{9D8B030D-6E8A-4147-A177-3AD203B41FA5}">
                      <a16:colId xmlns:a16="http://schemas.microsoft.com/office/drawing/2014/main" val="2155818719"/>
                    </a:ext>
                  </a:extLst>
                </a:gridCol>
                <a:gridCol w="1048086">
                  <a:extLst>
                    <a:ext uri="{9D8B030D-6E8A-4147-A177-3AD203B41FA5}">
                      <a16:colId xmlns:a16="http://schemas.microsoft.com/office/drawing/2014/main" val="1554145008"/>
                    </a:ext>
                  </a:extLst>
                </a:gridCol>
              </a:tblGrid>
              <a:tr h="192477">
                <a:tc>
                  <a:txBody>
                    <a:bodyPr/>
                    <a:lstStyle/>
                    <a:p>
                      <a:pPr rtl="0" fontAlgn="b"/>
                      <a:r>
                        <a:rPr lang="en-US" sz="1200" b="0">
                          <a:effectLst/>
                          <a:latin typeface="Trebuchet MS" panose="020B0603020202020204" pitchFamily="34" charset="0"/>
                        </a:rPr>
                        <a:t>Des Moines Area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1,263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630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50%</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$8,745,294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$13,881</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528320177"/>
                  </a:ext>
                </a:extLst>
              </a:tr>
              <a:tr h="192477">
                <a:tc>
                  <a:txBody>
                    <a:bodyPr/>
                    <a:lstStyle/>
                    <a:p>
                      <a:pPr rtl="0" fontAlgn="b"/>
                      <a:r>
                        <a:rPr lang="en-US" sz="1200" b="0" dirty="0">
                          <a:effectLst/>
                          <a:latin typeface="Trebuchet MS" panose="020B0603020202020204" pitchFamily="34" charset="0"/>
                        </a:rPr>
                        <a:t>Eastern Iowa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832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333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dirty="0">
                          <a:effectLst/>
                          <a:latin typeface="Trebuchet MS" panose="020B0603020202020204" pitchFamily="34" charset="0"/>
                        </a:rPr>
                        <a:t>40%</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dirty="0">
                          <a:effectLst/>
                          <a:latin typeface="Trebuchet MS" panose="020B0603020202020204" pitchFamily="34" charset="0"/>
                        </a:rPr>
                        <a:t>$5,423,351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$16,286</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35437482"/>
                  </a:ext>
                </a:extLst>
              </a:tr>
              <a:tr h="192477">
                <a:tc>
                  <a:txBody>
                    <a:bodyPr/>
                    <a:lstStyle/>
                    <a:p>
                      <a:pPr rtl="0" fontAlgn="b"/>
                      <a:r>
                        <a:rPr lang="en-US" sz="1200" b="0">
                          <a:effectLst/>
                          <a:latin typeface="Trebuchet MS" panose="020B0603020202020204" pitchFamily="34" charset="0"/>
                        </a:rPr>
                        <a:t>Ellsworth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120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72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60%</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$861,387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$11,964</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834941130"/>
                  </a:ext>
                </a:extLst>
              </a:tr>
              <a:tr h="192477">
                <a:tc>
                  <a:txBody>
                    <a:bodyPr/>
                    <a:lstStyle/>
                    <a:p>
                      <a:pPr rtl="0" fontAlgn="b"/>
                      <a:r>
                        <a:rPr lang="en-US" sz="1200" b="0">
                          <a:effectLst/>
                          <a:latin typeface="Trebuchet MS" panose="020B0603020202020204" pitchFamily="34" charset="0"/>
                        </a:rPr>
                        <a:t>Hawkeye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707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478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68%</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$7,926,494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$16,583</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45171784"/>
                  </a:ext>
                </a:extLst>
              </a:tr>
              <a:tr h="192477">
                <a:tc>
                  <a:txBody>
                    <a:bodyPr/>
                    <a:lstStyle/>
                    <a:p>
                      <a:pPr rtl="0" fontAlgn="b"/>
                      <a:r>
                        <a:rPr lang="en-US" sz="1200" b="0">
                          <a:effectLst/>
                          <a:latin typeface="Trebuchet MS" panose="020B0603020202020204" pitchFamily="34" charset="0"/>
                        </a:rPr>
                        <a:t>Indian Hills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624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376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60%</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$3,811,972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$10,138</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43695950"/>
                  </a:ext>
                </a:extLst>
              </a:tr>
              <a:tr h="192477">
                <a:tc>
                  <a:txBody>
                    <a:bodyPr/>
                    <a:lstStyle/>
                    <a:p>
                      <a:pPr rtl="0" fontAlgn="b"/>
                      <a:r>
                        <a:rPr lang="en-US" sz="1200" b="0">
                          <a:effectLst/>
                          <a:latin typeface="Trebuchet MS" panose="020B0603020202020204" pitchFamily="34" charset="0"/>
                        </a:rPr>
                        <a:t>Iowa Central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436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286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66%</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$5,137,097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$17,962</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07711845"/>
                  </a:ext>
                </a:extLst>
              </a:tr>
              <a:tr h="192477">
                <a:tc>
                  <a:txBody>
                    <a:bodyPr/>
                    <a:lstStyle/>
                    <a:p>
                      <a:pPr rtl="0" fontAlgn="b"/>
                      <a:r>
                        <a:rPr lang="en-US" sz="1200" b="0">
                          <a:effectLst/>
                          <a:latin typeface="Trebuchet MS" panose="020B0603020202020204" pitchFamily="34" charset="0"/>
                        </a:rPr>
                        <a:t>Iowa Lakes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291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166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57%</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$2,263,703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$13,637</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879887343"/>
                  </a:ext>
                </a:extLst>
              </a:tr>
              <a:tr h="192477">
                <a:tc>
                  <a:txBody>
                    <a:bodyPr/>
                    <a:lstStyle/>
                    <a:p>
                      <a:pPr rtl="0" fontAlgn="b"/>
                      <a:r>
                        <a:rPr lang="en-US" sz="1200" b="0">
                          <a:effectLst/>
                          <a:latin typeface="Trebuchet MS" panose="020B0603020202020204" pitchFamily="34" charset="0"/>
                        </a:rPr>
                        <a:t>Iowa Western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436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250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57%</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$4,122,363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$16,489</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96497304"/>
                  </a:ext>
                </a:extLst>
              </a:tr>
              <a:tr h="192477">
                <a:tc>
                  <a:txBody>
                    <a:bodyPr/>
                    <a:lstStyle/>
                    <a:p>
                      <a:pPr rtl="0" fontAlgn="b"/>
                      <a:r>
                        <a:rPr lang="en-US" sz="1200" b="0">
                          <a:effectLst/>
                          <a:latin typeface="Trebuchet MS" panose="020B0603020202020204" pitchFamily="34" charset="0"/>
                        </a:rPr>
                        <a:t>Kirkwood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1,063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dirty="0">
                          <a:effectLst/>
                          <a:latin typeface="Trebuchet MS" panose="020B0603020202020204" pitchFamily="34" charset="0"/>
                        </a:rPr>
                        <a:t>578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54%</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$8,395,902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$14,526</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91259207"/>
                  </a:ext>
                </a:extLst>
              </a:tr>
              <a:tr h="192477">
                <a:tc>
                  <a:txBody>
                    <a:bodyPr/>
                    <a:lstStyle/>
                    <a:p>
                      <a:pPr rtl="0" fontAlgn="b"/>
                      <a:r>
                        <a:rPr lang="en-US" sz="1200" b="0">
                          <a:effectLst/>
                          <a:latin typeface="Trebuchet MS" panose="020B0603020202020204" pitchFamily="34" charset="0"/>
                        </a:rPr>
                        <a:t>Marshalltown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120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58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48%</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$713,407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$12,300</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679477860"/>
                  </a:ext>
                </a:extLst>
              </a:tr>
              <a:tr h="192477">
                <a:tc>
                  <a:txBody>
                    <a:bodyPr/>
                    <a:lstStyle/>
                    <a:p>
                      <a:pPr rtl="0" fontAlgn="b"/>
                      <a:r>
                        <a:rPr lang="en-US" sz="1200" b="0">
                          <a:effectLst/>
                          <a:latin typeface="Trebuchet MS" panose="020B0603020202020204" pitchFamily="34" charset="0"/>
                        </a:rPr>
                        <a:t>North Iowa Area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391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168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43%</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$1,750,607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$10,420</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48432128"/>
                  </a:ext>
                </a:extLst>
              </a:tr>
              <a:tr h="192477">
                <a:tc>
                  <a:txBody>
                    <a:bodyPr/>
                    <a:lstStyle/>
                    <a:p>
                      <a:pPr rtl="0" fontAlgn="b"/>
                      <a:r>
                        <a:rPr lang="en-US" sz="1200" b="0" dirty="0">
                          <a:effectLst/>
                          <a:latin typeface="Trebuchet MS" panose="020B0603020202020204" pitchFamily="34" charset="0"/>
                        </a:rPr>
                        <a:t>Northeast Iowa Community College-Calmar</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417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255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61%</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$3,920,774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$15,376</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14693146"/>
                  </a:ext>
                </a:extLst>
              </a:tr>
              <a:tr h="192477">
                <a:tc>
                  <a:txBody>
                    <a:bodyPr/>
                    <a:lstStyle/>
                    <a:p>
                      <a:pPr rtl="0" fontAlgn="b"/>
                      <a:r>
                        <a:rPr lang="en-US" sz="1200" b="0">
                          <a:effectLst/>
                          <a:latin typeface="Trebuchet MS" panose="020B0603020202020204" pitchFamily="34" charset="0"/>
                        </a:rPr>
                        <a:t>Northwest Iowa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153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97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63%</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$1,146,304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$11,818</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123699324"/>
                  </a:ext>
                </a:extLst>
              </a:tr>
              <a:tr h="192477">
                <a:tc>
                  <a:txBody>
                    <a:bodyPr/>
                    <a:lstStyle/>
                    <a:p>
                      <a:pPr rtl="0" fontAlgn="b"/>
                      <a:r>
                        <a:rPr lang="en-US" sz="1200" b="0">
                          <a:effectLst/>
                          <a:latin typeface="Trebuchet MS" panose="020B0603020202020204" pitchFamily="34" charset="0"/>
                        </a:rPr>
                        <a:t>Southeastern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310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134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43%</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$1,740,336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$12,988</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60040623"/>
                  </a:ext>
                </a:extLst>
              </a:tr>
              <a:tr h="192477">
                <a:tc>
                  <a:txBody>
                    <a:bodyPr/>
                    <a:lstStyle/>
                    <a:p>
                      <a:pPr rtl="0" fontAlgn="b"/>
                      <a:r>
                        <a:rPr lang="en-US" sz="1200" b="0">
                          <a:effectLst/>
                          <a:latin typeface="Trebuchet MS" panose="020B0603020202020204" pitchFamily="34" charset="0"/>
                        </a:rPr>
                        <a:t>Southwestern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140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108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77%</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$817,451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$7,569</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77236668"/>
                  </a:ext>
                </a:extLst>
              </a:tr>
              <a:tr h="192477">
                <a:tc>
                  <a:txBody>
                    <a:bodyPr/>
                    <a:lstStyle/>
                    <a:p>
                      <a:pPr rtl="0" fontAlgn="b"/>
                      <a:r>
                        <a:rPr lang="en-US" sz="1200" b="0">
                          <a:effectLst/>
                          <a:latin typeface="Trebuchet MS" panose="020B0603020202020204" pitchFamily="34" charset="0"/>
                        </a:rPr>
                        <a:t>Western Iowa Tech Community College</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232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129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56%</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$1,504,744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0">
                          <a:effectLst/>
                          <a:latin typeface="Trebuchet MS" panose="020B0603020202020204" pitchFamily="34" charset="0"/>
                        </a:rPr>
                        <a:t>$11,665</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024242809"/>
                  </a:ext>
                </a:extLst>
              </a:tr>
              <a:tr h="192477">
                <a:tc>
                  <a:txBody>
                    <a:bodyPr/>
                    <a:lstStyle/>
                    <a:p>
                      <a:pPr algn="r" rtl="0" fontAlgn="b"/>
                      <a:r>
                        <a:rPr lang="en-US" sz="1200" b="1" dirty="0">
                          <a:effectLst/>
                          <a:latin typeface="Trebuchet MS" panose="020B0603020202020204" pitchFamily="34" charset="0"/>
                        </a:rPr>
                        <a:t>Avg</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1">
                          <a:effectLst/>
                          <a:latin typeface="Trebuchet MS" panose="020B0603020202020204" pitchFamily="34" charset="0"/>
                        </a:rPr>
                        <a:t>7,535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1">
                          <a:effectLst/>
                          <a:latin typeface="Trebuchet MS" panose="020B0603020202020204" pitchFamily="34" charset="0"/>
                        </a:rPr>
                        <a:t>4,118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1">
                          <a:effectLst/>
                          <a:latin typeface="Trebuchet MS" panose="020B0603020202020204" pitchFamily="34" charset="0"/>
                        </a:rPr>
                        <a:t>55%</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1">
                          <a:effectLst/>
                          <a:latin typeface="Trebuchet MS" panose="020B0603020202020204" pitchFamily="34" charset="0"/>
                        </a:rPr>
                        <a:t>58,281,186 </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1200" b="1" dirty="0">
                          <a:effectLst/>
                          <a:latin typeface="Trebuchet MS" panose="020B0603020202020204" pitchFamily="34" charset="0"/>
                        </a:rPr>
                        <a:t>$14,153</a:t>
                      </a:r>
                    </a:p>
                  </a:txBody>
                  <a:tcPr marL="24424" marR="2442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799721688"/>
                  </a:ext>
                </a:extLst>
              </a:tr>
            </a:tbl>
          </a:graphicData>
        </a:graphic>
      </p:graphicFrame>
      <p:sp>
        <p:nvSpPr>
          <p:cNvPr id="6" name="TextBox 5">
            <a:extLst>
              <a:ext uri="{FF2B5EF4-FFF2-40B4-BE49-F238E27FC236}">
                <a16:creationId xmlns:a16="http://schemas.microsoft.com/office/drawing/2014/main" id="{B7480C47-6D4F-486F-8007-EB4DC66C649A}"/>
              </a:ext>
            </a:extLst>
          </p:cNvPr>
          <p:cNvSpPr txBox="1"/>
          <p:nvPr/>
        </p:nvSpPr>
        <p:spPr>
          <a:xfrm>
            <a:off x="628651" y="6303981"/>
            <a:ext cx="1426059" cy="261610"/>
          </a:xfrm>
          <a:prstGeom prst="rect">
            <a:avLst/>
          </a:prstGeom>
          <a:noFill/>
        </p:spPr>
        <p:txBody>
          <a:bodyPr wrap="square" rtlCol="0">
            <a:spAutoFit/>
          </a:bodyPr>
          <a:lstStyle/>
          <a:p>
            <a:r>
              <a:rPr lang="en-US" sz="1100" dirty="0"/>
              <a:t>Iowa College Aid</a:t>
            </a:r>
          </a:p>
        </p:txBody>
      </p:sp>
    </p:spTree>
    <p:extLst>
      <p:ext uri="{BB962C8B-B14F-4D97-AF65-F5344CB8AC3E}">
        <p14:creationId xmlns:p14="http://schemas.microsoft.com/office/powerpoint/2010/main" val="2622862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CA431-EB6A-4B2B-9944-4C85A2A56BE8}"/>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E9BE7EF-C738-46D0-A40F-EEB94BE6A606}"/>
              </a:ext>
            </a:extLst>
          </p:cNvPr>
          <p:cNvSpPr>
            <a:spLocks noGrp="1"/>
          </p:cNvSpPr>
          <p:nvPr>
            <p:ph idx="1"/>
          </p:nvPr>
        </p:nvSpPr>
        <p:spPr/>
        <p:txBody>
          <a:bodyPr/>
          <a:lstStyle/>
          <a:p>
            <a:pPr marL="0" indent="0">
              <a:buNone/>
            </a:pPr>
            <a:r>
              <a:rPr lang="en-US" dirty="0"/>
              <a:t>Mike Williams-Iowa Department of Education</a:t>
            </a:r>
          </a:p>
          <a:p>
            <a:pPr marL="0" indent="0">
              <a:buNone/>
            </a:pPr>
            <a:r>
              <a:rPr lang="en-US" dirty="0">
                <a:hlinkClick r:id="rId2"/>
              </a:rPr>
              <a:t>Mike.Williams@iowa.gov</a:t>
            </a:r>
            <a:endParaRPr lang="en-US" dirty="0"/>
          </a:p>
          <a:p>
            <a:pPr marL="0" indent="0">
              <a:buNone/>
            </a:pPr>
            <a:r>
              <a:rPr lang="en-US" dirty="0"/>
              <a:t>515-725-2005</a:t>
            </a:r>
          </a:p>
        </p:txBody>
      </p:sp>
    </p:spTree>
    <p:extLst>
      <p:ext uri="{BB962C8B-B14F-4D97-AF65-F5344CB8AC3E}">
        <p14:creationId xmlns:p14="http://schemas.microsoft.com/office/powerpoint/2010/main" val="4227685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F68D5-0638-43BE-98CB-D117202D8F71}"/>
              </a:ext>
            </a:extLst>
          </p:cNvPr>
          <p:cNvSpPr>
            <a:spLocks noGrp="1"/>
          </p:cNvSpPr>
          <p:nvPr>
            <p:ph type="title"/>
          </p:nvPr>
        </p:nvSpPr>
        <p:spPr/>
        <p:txBody>
          <a:bodyPr/>
          <a:lstStyle/>
          <a:p>
            <a:r>
              <a:rPr lang="en-US" dirty="0"/>
              <a:t>Accessing Ability to Benefit-</a:t>
            </a:r>
            <a:r>
              <a:rPr lang="en-US" dirty="0" err="1"/>
              <a:t>AtB</a:t>
            </a:r>
            <a:endParaRPr lang="en-US" dirty="0"/>
          </a:p>
        </p:txBody>
      </p:sp>
      <p:sp>
        <p:nvSpPr>
          <p:cNvPr id="3" name="Content Placeholder 2">
            <a:extLst>
              <a:ext uri="{FF2B5EF4-FFF2-40B4-BE49-F238E27FC236}">
                <a16:creationId xmlns:a16="http://schemas.microsoft.com/office/drawing/2014/main" id="{58B95F07-22E2-49C3-8AC2-908131EF8C77}"/>
              </a:ext>
            </a:extLst>
          </p:cNvPr>
          <p:cNvSpPr>
            <a:spLocks noGrp="1"/>
          </p:cNvSpPr>
          <p:nvPr>
            <p:ph idx="1"/>
          </p:nvPr>
        </p:nvSpPr>
        <p:spPr/>
        <p:txBody>
          <a:bodyPr/>
          <a:lstStyle/>
          <a:p>
            <a:pPr marL="0" indent="0" algn="ctr">
              <a:buNone/>
            </a:pPr>
            <a:r>
              <a:rPr lang="en-US" sz="2400" b="1" dirty="0"/>
              <a:t>WHAT IS </a:t>
            </a:r>
            <a:r>
              <a:rPr lang="en-US" sz="2400" b="1" dirty="0" err="1"/>
              <a:t>AtB</a:t>
            </a:r>
            <a:r>
              <a:rPr lang="en-US" sz="2400" b="1" dirty="0"/>
              <a:t> AND WHY DO IT?</a:t>
            </a:r>
            <a:br>
              <a:rPr lang="en-US" sz="2400" b="1" dirty="0"/>
            </a:br>
            <a:endParaRPr lang="en-US" sz="2400" b="1" dirty="0"/>
          </a:p>
          <a:p>
            <a:r>
              <a:rPr lang="en-US" dirty="0"/>
              <a:t>ATB is about access to federal and state financial aid resources for students without a high school credential</a:t>
            </a:r>
            <a:br>
              <a:rPr lang="en-US" dirty="0"/>
            </a:br>
            <a:endParaRPr lang="en-US" dirty="0"/>
          </a:p>
          <a:p>
            <a:r>
              <a:rPr lang="en-US" dirty="0"/>
              <a:t>Access to financial aid requires either: </a:t>
            </a:r>
          </a:p>
          <a:p>
            <a:endParaRPr lang="en-US" dirty="0"/>
          </a:p>
          <a:p>
            <a:pPr lvl="1"/>
            <a:r>
              <a:rPr lang="en-US" dirty="0"/>
              <a:t>a high school credential or</a:t>
            </a:r>
          </a:p>
          <a:p>
            <a:pPr marL="342900" lvl="1" indent="0">
              <a:buNone/>
            </a:pPr>
            <a:r>
              <a:rPr lang="en-US" dirty="0"/>
              <a:t> </a:t>
            </a:r>
          </a:p>
          <a:p>
            <a:pPr lvl="1"/>
            <a:r>
              <a:rPr lang="en-US" dirty="0"/>
              <a:t>qualify under Ability to Benefit</a:t>
            </a:r>
          </a:p>
        </p:txBody>
      </p:sp>
    </p:spTree>
    <p:extLst>
      <p:ext uri="{BB962C8B-B14F-4D97-AF65-F5344CB8AC3E}">
        <p14:creationId xmlns:p14="http://schemas.microsoft.com/office/powerpoint/2010/main" val="1011662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2820-DFB4-456E-B78A-25B91BDBA8A6}"/>
              </a:ext>
            </a:extLst>
          </p:cNvPr>
          <p:cNvSpPr>
            <a:spLocks noGrp="1"/>
          </p:cNvSpPr>
          <p:nvPr>
            <p:ph type="title"/>
          </p:nvPr>
        </p:nvSpPr>
        <p:spPr/>
        <p:txBody>
          <a:bodyPr>
            <a:normAutofit fontScale="90000"/>
          </a:bodyPr>
          <a:lstStyle/>
          <a:p>
            <a:r>
              <a:rPr lang="en-US" b="0" dirty="0"/>
              <a:t>Ability to Benefit: </a:t>
            </a:r>
            <a:br>
              <a:rPr lang="en-US" b="0" dirty="0"/>
            </a:br>
            <a:r>
              <a:rPr lang="en-US" b="0" dirty="0"/>
              <a:t>Equity in Federal Financial Aid</a:t>
            </a:r>
            <a:br>
              <a:rPr lang="en-US" b="0" dirty="0"/>
            </a:br>
            <a:endParaRPr lang="en-US" dirty="0"/>
          </a:p>
        </p:txBody>
      </p:sp>
      <p:sp>
        <p:nvSpPr>
          <p:cNvPr id="3" name="Content Placeholder 2">
            <a:extLst>
              <a:ext uri="{FF2B5EF4-FFF2-40B4-BE49-F238E27FC236}">
                <a16:creationId xmlns:a16="http://schemas.microsoft.com/office/drawing/2014/main" id="{9212AF3F-D763-4370-A27F-41C9F92EAD56}"/>
              </a:ext>
            </a:extLst>
          </p:cNvPr>
          <p:cNvSpPr>
            <a:spLocks noGrp="1"/>
          </p:cNvSpPr>
          <p:nvPr>
            <p:ph idx="1"/>
          </p:nvPr>
        </p:nvSpPr>
        <p:spPr>
          <a:xfrm>
            <a:off x="968188" y="1778000"/>
            <a:ext cx="7547161" cy="4558253"/>
          </a:xfrm>
        </p:spPr>
        <p:txBody>
          <a:bodyPr>
            <a:normAutofit lnSpcReduction="10000"/>
          </a:bodyPr>
          <a:lstStyle/>
          <a:p>
            <a:r>
              <a:rPr lang="en-US" dirty="0"/>
              <a:t>Access to financial aid plays a critical role in a student's ability to access, persist and complete a postsecondary education. This is especially true for students without a high school diploma or its equivalent.</a:t>
            </a:r>
          </a:p>
          <a:p>
            <a:r>
              <a:rPr lang="en-US" dirty="0"/>
              <a:t>In December 2014, Congress restored the Ability to Benefit (ATB) provision of the Higher Education Act. (The provision had been dropped in July 2012 as part of federal budget cuts.)</a:t>
            </a:r>
          </a:p>
          <a:p>
            <a:r>
              <a:rPr lang="en-US" dirty="0"/>
              <a:t>Under the ATB provision, otherwise-eligible students — who do not have a high school diploma or its recognized equivalent, but are enrolled in Title IV eligible programs — may qualify for federal financial aid.</a:t>
            </a:r>
          </a:p>
          <a:p>
            <a:r>
              <a:rPr lang="en-US" dirty="0"/>
              <a:t>In addition to participating in an eligible career pathway program, eligible students only need to pass an approved test, successfully complete six hours of college credit, or can enroll in a Iowa state </a:t>
            </a:r>
            <a:r>
              <a:rPr lang="en-US" dirty="0" err="1"/>
              <a:t>AtB</a:t>
            </a:r>
            <a:r>
              <a:rPr lang="en-US" dirty="0"/>
              <a:t> plan for a specific career pathway.</a:t>
            </a:r>
          </a:p>
          <a:p>
            <a:endParaRPr lang="en-US" dirty="0"/>
          </a:p>
        </p:txBody>
      </p:sp>
    </p:spTree>
    <p:extLst>
      <p:ext uri="{BB962C8B-B14F-4D97-AF65-F5344CB8AC3E}">
        <p14:creationId xmlns:p14="http://schemas.microsoft.com/office/powerpoint/2010/main" val="2237090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DF76C-0E8B-45BC-9F11-95A13DDC6D4C}"/>
              </a:ext>
            </a:extLst>
          </p:cNvPr>
          <p:cNvSpPr>
            <a:spLocks noGrp="1"/>
          </p:cNvSpPr>
          <p:nvPr>
            <p:ph type="title"/>
          </p:nvPr>
        </p:nvSpPr>
        <p:spPr/>
        <p:txBody>
          <a:bodyPr/>
          <a:lstStyle/>
          <a:p>
            <a:r>
              <a:rPr lang="en-US" dirty="0" err="1"/>
              <a:t>AtB</a:t>
            </a:r>
            <a:r>
              <a:rPr lang="en-US" dirty="0"/>
              <a:t> Provides Opportunity</a:t>
            </a:r>
          </a:p>
        </p:txBody>
      </p:sp>
      <p:sp>
        <p:nvSpPr>
          <p:cNvPr id="3" name="Content Placeholder 2">
            <a:extLst>
              <a:ext uri="{FF2B5EF4-FFF2-40B4-BE49-F238E27FC236}">
                <a16:creationId xmlns:a16="http://schemas.microsoft.com/office/drawing/2014/main" id="{77D6C0BB-4408-4779-BCFA-DFB900AD948E}"/>
              </a:ext>
            </a:extLst>
          </p:cNvPr>
          <p:cNvSpPr>
            <a:spLocks noGrp="1"/>
          </p:cNvSpPr>
          <p:nvPr>
            <p:ph idx="1"/>
          </p:nvPr>
        </p:nvSpPr>
        <p:spPr/>
        <p:txBody>
          <a:bodyPr>
            <a:normAutofit/>
          </a:bodyPr>
          <a:lstStyle/>
          <a:p>
            <a:r>
              <a:rPr lang="en-US" dirty="0"/>
              <a:t>ATB provides a great opportunity for thousands of students to pursue postsecondary education and training and credentials needed for careers in high-demand occupations, both at community and technical colleges and at baccalaureate institutions</a:t>
            </a:r>
            <a:br>
              <a:rPr lang="en-US" dirty="0"/>
            </a:br>
            <a:endParaRPr lang="en-US" dirty="0"/>
          </a:p>
          <a:p>
            <a:r>
              <a:rPr lang="en-US" dirty="0"/>
              <a:t>Nationally more than 1 in 10 adults age 25 or older lack a high school diploma or equivalent. In Iowa more than 1 in 12 lack this credential (will be closer to 1 in 10 for 21-24 year </a:t>
            </a:r>
            <a:r>
              <a:rPr lang="en-US" dirty="0" err="1"/>
              <a:t>olds</a:t>
            </a:r>
            <a:r>
              <a:rPr lang="en-US" dirty="0"/>
              <a:t> in Iowa).  With ATB now available, these individuals are an untapped pipeline of students that can help institutions increase their program or institutional enrollment during slow periods. </a:t>
            </a:r>
          </a:p>
        </p:txBody>
      </p:sp>
    </p:spTree>
    <p:extLst>
      <p:ext uri="{BB962C8B-B14F-4D97-AF65-F5344CB8AC3E}">
        <p14:creationId xmlns:p14="http://schemas.microsoft.com/office/powerpoint/2010/main" val="619121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DF76C-0E8B-45BC-9F11-95A13DDC6D4C}"/>
              </a:ext>
            </a:extLst>
          </p:cNvPr>
          <p:cNvSpPr>
            <a:spLocks noGrp="1"/>
          </p:cNvSpPr>
          <p:nvPr>
            <p:ph type="title"/>
          </p:nvPr>
        </p:nvSpPr>
        <p:spPr/>
        <p:txBody>
          <a:bodyPr/>
          <a:lstStyle/>
          <a:p>
            <a:r>
              <a:rPr lang="en-US" dirty="0" err="1"/>
              <a:t>AtB</a:t>
            </a:r>
            <a:r>
              <a:rPr lang="en-US" dirty="0"/>
              <a:t> Provides Opportunity</a:t>
            </a:r>
          </a:p>
        </p:txBody>
      </p:sp>
      <p:sp>
        <p:nvSpPr>
          <p:cNvPr id="3" name="Content Placeholder 2">
            <a:extLst>
              <a:ext uri="{FF2B5EF4-FFF2-40B4-BE49-F238E27FC236}">
                <a16:creationId xmlns:a16="http://schemas.microsoft.com/office/drawing/2014/main" id="{77D6C0BB-4408-4779-BCFA-DFB900AD948E}"/>
              </a:ext>
            </a:extLst>
          </p:cNvPr>
          <p:cNvSpPr>
            <a:spLocks noGrp="1"/>
          </p:cNvSpPr>
          <p:nvPr>
            <p:ph idx="1"/>
          </p:nvPr>
        </p:nvSpPr>
        <p:spPr>
          <a:xfrm>
            <a:off x="957432" y="1778000"/>
            <a:ext cx="7557918" cy="4622799"/>
          </a:xfrm>
        </p:spPr>
        <p:txBody>
          <a:bodyPr>
            <a:normAutofit fontScale="32500" lnSpcReduction="20000"/>
          </a:bodyPr>
          <a:lstStyle/>
          <a:p>
            <a:r>
              <a:rPr lang="en-US" sz="6200" dirty="0"/>
              <a:t>11.6 million jobs have been created since the Great Recession: 11.5 million of them went to workers with at least some college, whereas 80,000 have gone to individuals with a high school diploma or less.* ATB is the only way to make college accessible and affordable for those without a diploma, so they are able to gain enough educational experience to find quality employment. </a:t>
            </a:r>
          </a:p>
          <a:p>
            <a:pPr marL="0" indent="0">
              <a:buNone/>
            </a:pPr>
            <a:br>
              <a:rPr lang="en-US" sz="6200" dirty="0"/>
            </a:br>
            <a:endParaRPr lang="en-US" sz="6200" dirty="0"/>
          </a:p>
          <a:p>
            <a:r>
              <a:rPr lang="en-US" sz="6200" dirty="0"/>
              <a:t>With our current situation, employers now more then ever, need skilled and educated workers ready to fill the employment gaps and to move into meaningful employment.</a:t>
            </a:r>
          </a:p>
          <a:p>
            <a:endParaRPr lang="en-US" sz="6200" dirty="0"/>
          </a:p>
          <a:p>
            <a:r>
              <a:rPr lang="en-US" sz="6200" dirty="0"/>
              <a:t>Our Community Colleges are ready to assist this population towards their employment goals.</a:t>
            </a:r>
          </a:p>
          <a:p>
            <a:endParaRPr lang="en-US" sz="3100" dirty="0"/>
          </a:p>
          <a:p>
            <a:endParaRPr lang="en-US" dirty="0"/>
          </a:p>
          <a:p>
            <a:endParaRPr lang="en-US" dirty="0"/>
          </a:p>
          <a:p>
            <a:endParaRPr lang="en-US" dirty="0"/>
          </a:p>
          <a:p>
            <a:pPr marL="0" indent="0">
              <a:buNone/>
            </a:pPr>
            <a:r>
              <a:rPr lang="en-US" sz="2300" dirty="0"/>
              <a:t>*http://cew.georgetown.edu/dividedrecovery</a:t>
            </a:r>
          </a:p>
        </p:txBody>
      </p:sp>
    </p:spTree>
    <p:extLst>
      <p:ext uri="{BB962C8B-B14F-4D97-AF65-F5344CB8AC3E}">
        <p14:creationId xmlns:p14="http://schemas.microsoft.com/office/powerpoint/2010/main" val="221992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766" y="0"/>
            <a:ext cx="7439584" cy="1325563"/>
          </a:xfrm>
        </p:spPr>
        <p:txBody>
          <a:bodyPr>
            <a:normAutofit/>
          </a:bodyPr>
          <a:lstStyle/>
          <a:p>
            <a:r>
              <a:rPr lang="en-US" dirty="0"/>
              <a:t>What is Ability-to-Benefit (ATB)?</a:t>
            </a:r>
          </a:p>
        </p:txBody>
      </p:sp>
      <p:sp>
        <p:nvSpPr>
          <p:cNvPr id="3" name="Content Placeholder 2"/>
          <p:cNvSpPr>
            <a:spLocks noGrp="1"/>
          </p:cNvSpPr>
          <p:nvPr>
            <p:ph idx="1"/>
          </p:nvPr>
        </p:nvSpPr>
        <p:spPr>
          <a:xfrm>
            <a:off x="849854" y="1592132"/>
            <a:ext cx="7896113" cy="4776395"/>
          </a:xfrm>
        </p:spPr>
        <p:txBody>
          <a:bodyPr>
            <a:normAutofit fontScale="92500" lnSpcReduction="10000"/>
          </a:bodyPr>
          <a:lstStyle/>
          <a:p>
            <a:r>
              <a:rPr lang="en-US" sz="2400" dirty="0"/>
              <a:t>ATB is an alternative path to eligibility for Federal student aid for students who do not </a:t>
            </a:r>
            <a:r>
              <a:rPr lang="en-US" sz="2400" dirty="0">
                <a:solidFill>
                  <a:srgbClr val="FF0000"/>
                </a:solidFill>
              </a:rPr>
              <a:t>yet </a:t>
            </a:r>
            <a:r>
              <a:rPr lang="en-US" sz="2400" dirty="0"/>
              <a:t>have a high school diploma or its recognized equivalent.</a:t>
            </a:r>
          </a:p>
          <a:p>
            <a:r>
              <a:rPr lang="en-US" sz="2400" dirty="0"/>
              <a:t>In order to gain eligibility through ATB, a student must fulfill one of these requirements:</a:t>
            </a:r>
            <a:br>
              <a:rPr lang="en-US" sz="2400" dirty="0"/>
            </a:br>
            <a:endParaRPr lang="en-US" sz="2400" dirty="0"/>
          </a:p>
          <a:p>
            <a:pPr lvl="1"/>
            <a:r>
              <a:rPr lang="en-US" sz="2000" dirty="0"/>
              <a:t>Pass an independently administered test approved by the  U. S. Department of Education</a:t>
            </a:r>
            <a:br>
              <a:rPr lang="en-US" sz="2000" dirty="0"/>
            </a:br>
            <a:endParaRPr lang="en-US" sz="2000" dirty="0"/>
          </a:p>
          <a:p>
            <a:r>
              <a:rPr lang="en-US" sz="2000" dirty="0"/>
              <a:t>Successfully complete 6 credit hours or 225 clock hours applicable to a degree or certificate offered by the postsecondary institution; </a:t>
            </a:r>
            <a:endParaRPr lang="en-US" sz="2400" dirty="0"/>
          </a:p>
          <a:p>
            <a:pPr lvl="1"/>
            <a:r>
              <a:rPr lang="en-US" sz="1600" dirty="0"/>
              <a:t>Many institutions that have implemented ATB find completing 6 credits is more attainable for students than passing an exam. Some use foundation grants or have redirected institutional funds</a:t>
            </a:r>
            <a:br>
              <a:rPr lang="en-US" sz="1600" dirty="0"/>
            </a:br>
            <a:endParaRPr lang="en-US" sz="2000" dirty="0"/>
          </a:p>
          <a:p>
            <a:pPr lvl="1"/>
            <a:r>
              <a:rPr lang="en-US" sz="2000" dirty="0"/>
              <a:t>Or through an </a:t>
            </a:r>
            <a:r>
              <a:rPr lang="en-US" sz="2000" b="1" i="1" dirty="0"/>
              <a:t>approved State plan </a:t>
            </a:r>
          </a:p>
          <a:p>
            <a:pPr marL="342900" lvl="1" indent="0">
              <a:buNone/>
            </a:pPr>
            <a:r>
              <a:rPr lang="en-US" sz="2000" b="1" i="1" dirty="0"/>
              <a:t>(Wisconsin, Washington and IOWA!!)</a:t>
            </a:r>
            <a:endParaRPr lang="en-US" sz="2800" b="1" i="1" dirty="0">
              <a:latin typeface="Calibri" panose="020F0502020204030204" pitchFamily="34" charset="0"/>
            </a:endParaRPr>
          </a:p>
          <a:p>
            <a:pPr lvl="1"/>
            <a:endParaRPr lang="en-US" sz="2400" dirty="0">
              <a:latin typeface="Calibri" panose="020F0502020204030204" pitchFamily="34" charset="0"/>
            </a:endParaRPr>
          </a:p>
          <a:p>
            <a:pPr lvl="1"/>
            <a:endParaRPr lang="en-US" sz="2400" dirty="0">
              <a:latin typeface="Calibri" panose="020F0502020204030204" pitchFamily="34" charset="0"/>
            </a:endParaRPr>
          </a:p>
          <a:p>
            <a:pPr lvl="1"/>
            <a:endParaRPr lang="en-US" sz="2400" dirty="0"/>
          </a:p>
        </p:txBody>
      </p:sp>
    </p:spTree>
    <p:extLst>
      <p:ext uri="{BB962C8B-B14F-4D97-AF65-F5344CB8AC3E}">
        <p14:creationId xmlns:p14="http://schemas.microsoft.com/office/powerpoint/2010/main" val="1505364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DB863-11E9-4C97-9E63-C766142A1870}"/>
              </a:ext>
            </a:extLst>
          </p:cNvPr>
          <p:cNvSpPr>
            <a:spLocks noGrp="1"/>
          </p:cNvSpPr>
          <p:nvPr>
            <p:ph type="title"/>
          </p:nvPr>
        </p:nvSpPr>
        <p:spPr/>
        <p:txBody>
          <a:bodyPr>
            <a:normAutofit fontScale="90000"/>
          </a:bodyPr>
          <a:lstStyle/>
          <a:p>
            <a:br>
              <a:rPr lang="en-US" dirty="0"/>
            </a:br>
            <a:r>
              <a:rPr lang="en-US" dirty="0"/>
              <a:t>List of Approved “Ability-to-Benefit” (ATB) Tests </a:t>
            </a:r>
            <a:br>
              <a:rPr lang="en-US" dirty="0"/>
            </a:br>
            <a:endParaRPr lang="en-US" dirty="0"/>
          </a:p>
        </p:txBody>
      </p:sp>
      <p:sp>
        <p:nvSpPr>
          <p:cNvPr id="3" name="Content Placeholder 2">
            <a:extLst>
              <a:ext uri="{FF2B5EF4-FFF2-40B4-BE49-F238E27FC236}">
                <a16:creationId xmlns:a16="http://schemas.microsoft.com/office/drawing/2014/main" id="{740BED72-3271-40FD-B030-01C55079183A}"/>
              </a:ext>
            </a:extLst>
          </p:cNvPr>
          <p:cNvSpPr>
            <a:spLocks noGrp="1"/>
          </p:cNvSpPr>
          <p:nvPr>
            <p:ph idx="1"/>
          </p:nvPr>
        </p:nvSpPr>
        <p:spPr/>
        <p:txBody>
          <a:bodyPr/>
          <a:lstStyle/>
          <a:p>
            <a:r>
              <a:rPr lang="en-US" dirty="0" err="1"/>
              <a:t>Wonderlic</a:t>
            </a:r>
            <a:r>
              <a:rPr lang="en-US" dirty="0"/>
              <a:t> Basic Skills Test (WBST) </a:t>
            </a:r>
          </a:p>
          <a:p>
            <a:endParaRPr lang="en-US" dirty="0"/>
          </a:p>
          <a:p>
            <a:r>
              <a:rPr lang="en-US" dirty="0"/>
              <a:t>Spanish </a:t>
            </a:r>
            <a:r>
              <a:rPr lang="en-US" dirty="0" err="1"/>
              <a:t>Wonderlic</a:t>
            </a:r>
            <a:r>
              <a:rPr lang="en-US" dirty="0"/>
              <a:t> Basic Skills Test (Spanish WBST)</a:t>
            </a:r>
          </a:p>
          <a:p>
            <a:endParaRPr lang="en-US" dirty="0"/>
          </a:p>
          <a:p>
            <a:r>
              <a:rPr lang="en-US" dirty="0"/>
              <a:t>Combined English Language Skills Assessment (CELSA)</a:t>
            </a:r>
          </a:p>
          <a:p>
            <a:endParaRPr lang="en-US" dirty="0"/>
          </a:p>
          <a:p>
            <a:r>
              <a:rPr lang="en-US" dirty="0"/>
              <a:t>ACCUPLACER Computer-adaptive tests and COMPANION ACCUPLACER</a:t>
            </a:r>
          </a:p>
          <a:p>
            <a:endParaRPr lang="en-US" dirty="0"/>
          </a:p>
          <a:p>
            <a:r>
              <a:rPr lang="en-US" dirty="0"/>
              <a:t> Texas Success Initiative (TSI) Assessment</a:t>
            </a:r>
          </a:p>
        </p:txBody>
      </p:sp>
    </p:spTree>
    <p:extLst>
      <p:ext uri="{BB962C8B-B14F-4D97-AF65-F5344CB8AC3E}">
        <p14:creationId xmlns:p14="http://schemas.microsoft.com/office/powerpoint/2010/main" val="4201943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3EE53-B038-4CF3-8DE7-0E83C490E606}"/>
              </a:ext>
            </a:extLst>
          </p:cNvPr>
          <p:cNvSpPr>
            <a:spLocks noGrp="1"/>
          </p:cNvSpPr>
          <p:nvPr>
            <p:ph type="title"/>
          </p:nvPr>
        </p:nvSpPr>
        <p:spPr/>
        <p:txBody>
          <a:bodyPr/>
          <a:lstStyle/>
          <a:p>
            <a:r>
              <a:rPr lang="en-US" dirty="0"/>
              <a:t>Brief History of the ATB Provisions</a:t>
            </a:r>
          </a:p>
        </p:txBody>
      </p:sp>
      <p:sp>
        <p:nvSpPr>
          <p:cNvPr id="3" name="Content Placeholder 2">
            <a:extLst>
              <a:ext uri="{FF2B5EF4-FFF2-40B4-BE49-F238E27FC236}">
                <a16:creationId xmlns:a16="http://schemas.microsoft.com/office/drawing/2014/main" id="{DC53898A-A637-42EC-AE03-4DAEA5F5A633}"/>
              </a:ext>
            </a:extLst>
          </p:cNvPr>
          <p:cNvSpPr>
            <a:spLocks noGrp="1"/>
          </p:cNvSpPr>
          <p:nvPr>
            <p:ph idx="1"/>
          </p:nvPr>
        </p:nvSpPr>
        <p:spPr/>
        <p:txBody>
          <a:bodyPr/>
          <a:lstStyle/>
          <a:p>
            <a:r>
              <a:rPr lang="en-US" sz="2400" dirty="0"/>
              <a:t>All students could use the ATB alternatives to gain eligibility for Federal student aid until July 1, 2012, when Congress eliminated that option for new students.</a:t>
            </a:r>
          </a:p>
          <a:p>
            <a:endParaRPr lang="en-US" sz="2400" dirty="0"/>
          </a:p>
          <a:p>
            <a:r>
              <a:rPr lang="en-US" sz="2400" dirty="0"/>
              <a:t>An exception was provided for students who first enrolled in an eligible postsecondary program prior to July 1, 2012, who could still gain eligibility for Federal student aid through the ATB alternatives (“grandfathered” students)</a:t>
            </a:r>
          </a:p>
          <a:p>
            <a:endParaRPr lang="en-US" dirty="0"/>
          </a:p>
        </p:txBody>
      </p:sp>
    </p:spTree>
    <p:extLst>
      <p:ext uri="{BB962C8B-B14F-4D97-AF65-F5344CB8AC3E}">
        <p14:creationId xmlns:p14="http://schemas.microsoft.com/office/powerpoint/2010/main" val="729719184"/>
      </p:ext>
    </p:extLst>
  </p:cSld>
  <p:clrMapOvr>
    <a:masterClrMapping/>
  </p:clrMapOvr>
</p:sld>
</file>

<file path=ppt/theme/theme1.xml><?xml version="1.0" encoding="utf-8"?>
<a:theme xmlns:a="http://schemas.openxmlformats.org/drawingml/2006/main" name="DE 3D rectangles">
  <a:themeElements>
    <a:clrScheme name="Iowa Department of Education">
      <a:dk1>
        <a:sysClr val="windowText" lastClr="000000"/>
      </a:dk1>
      <a:lt1>
        <a:sysClr val="window" lastClr="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 Gray Slash.pptx" id="{964BB9C3-E504-4D3A-AEB0-9C40E15EBEC8}" vid="{1C09C398-C597-4946-B461-B32045A598D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 Gray Slash</Template>
  <TotalTime>3578</TotalTime>
  <Words>3381</Words>
  <Application>Microsoft Office PowerPoint</Application>
  <PresentationFormat>On-screen Show (4:3)</PresentationFormat>
  <Paragraphs>279</Paragraphs>
  <Slides>26</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Trebuchet MS</vt:lpstr>
      <vt:lpstr>DE 3D rectangles</vt:lpstr>
      <vt:lpstr>Iowa Ability to Benefit AIWP Conference May 7th, 2021 Mike Williams</vt:lpstr>
      <vt:lpstr>Agenda for Ability to Benefit-AtB</vt:lpstr>
      <vt:lpstr>Accessing Ability to Benefit-AtB</vt:lpstr>
      <vt:lpstr>Ability to Benefit:  Equity in Federal Financial Aid </vt:lpstr>
      <vt:lpstr>AtB Provides Opportunity</vt:lpstr>
      <vt:lpstr>AtB Provides Opportunity</vt:lpstr>
      <vt:lpstr>What is Ability-to-Benefit (ATB)?</vt:lpstr>
      <vt:lpstr> List of Approved “Ability-to-Benefit” (ATB) Tests  </vt:lpstr>
      <vt:lpstr>Brief History of the ATB Provisions</vt:lpstr>
      <vt:lpstr>Brief History of the ATB Provisions (2)</vt:lpstr>
      <vt:lpstr>What are Eligible Career Pathway Programs?</vt:lpstr>
      <vt:lpstr>What are Eligible Career Pathway Programs? (Con’t)</vt:lpstr>
      <vt:lpstr>What are Eligible Career Pathway Programs?</vt:lpstr>
      <vt:lpstr>Student Eligibility and the ATB Alternatives</vt:lpstr>
      <vt:lpstr>Maintaining Documentation</vt:lpstr>
      <vt:lpstr>Maintaining Documentation – (con’t)</vt:lpstr>
      <vt:lpstr>Iowa’s State AtB Plan</vt:lpstr>
      <vt:lpstr>Iowa AtB Requirements</vt:lpstr>
      <vt:lpstr>Eligibility and Program Design</vt:lpstr>
      <vt:lpstr>Preparatory Requirements</vt:lpstr>
      <vt:lpstr>Preparatory Requirements (con’t)</vt:lpstr>
      <vt:lpstr>Critical Elements  </vt:lpstr>
      <vt:lpstr>Critical Elements (con’t)</vt:lpstr>
      <vt:lpstr>Passing Rates by Iowa Community Colleges</vt:lpstr>
      <vt:lpstr>Student Loan Debt for Iowa Community Colleges 2019</vt:lpstr>
      <vt:lpstr>Questions??</vt:lpstr>
    </vt:vector>
  </TitlesOfParts>
  <Company>Iowa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Jayne [IDOE]</dc:creator>
  <cp:lastModifiedBy>Williams, Mike [IDOE]</cp:lastModifiedBy>
  <cp:revision>248</cp:revision>
  <cp:lastPrinted>2019-03-29T18:10:13Z</cp:lastPrinted>
  <dcterms:created xsi:type="dcterms:W3CDTF">2016-10-14T19:28:10Z</dcterms:created>
  <dcterms:modified xsi:type="dcterms:W3CDTF">2021-05-07T12:57:12Z</dcterms:modified>
</cp:coreProperties>
</file>